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6858000" cx="9144000"/>
  <p:notesSz cx="7010400" cy="923607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68625" y="692700"/>
            <a:ext cx="4673825" cy="34635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01025" y="4387125"/>
            <a:ext cx="5608300" cy="415622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 name="Shape 35"/>
        <p:cNvGrpSpPr/>
        <p:nvPr/>
      </p:nvGrpSpPr>
      <p:grpSpPr>
        <a:xfrm>
          <a:off x="0" y="0"/>
          <a:ext cx="0" cy="0"/>
          <a:chOff x="0" y="0"/>
          <a:chExt cx="0" cy="0"/>
        </a:xfrm>
      </p:grpSpPr>
      <p:sp>
        <p:nvSpPr>
          <p:cNvPr id="36" name="Google Shape;36;p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 name="Google Shape;37;p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rPr b="1" i="0" lang="en-US" sz="1200">
                <a:solidFill>
                  <a:schemeClr val="dk1"/>
                </a:solidFill>
                <a:latin typeface="Times New Roman"/>
                <a:ea typeface="Times New Roman"/>
                <a:cs typeface="Times New Roman"/>
                <a:sym typeface="Times New Roman"/>
              </a:rPr>
              <a:t>Learning Objective:</a:t>
            </a:r>
            <a:br>
              <a:rPr b="1" i="0" lang="en-US" sz="1200">
                <a:solidFill>
                  <a:schemeClr val="dk1"/>
                </a:solidFill>
                <a:latin typeface="Times New Roman"/>
                <a:ea typeface="Times New Roman"/>
                <a:cs typeface="Times New Roman"/>
                <a:sym typeface="Times New Roman"/>
              </a:rPr>
            </a:br>
            <a:br>
              <a:rPr b="0" i="0" lang="en-US" sz="1200">
                <a:solidFill>
                  <a:schemeClr val="dk1"/>
                </a:solidFill>
                <a:latin typeface="Times New Roman"/>
                <a:ea typeface="Times New Roman"/>
                <a:cs typeface="Times New Roman"/>
                <a:sym typeface="Times New Roman"/>
              </a:rPr>
            </a:br>
            <a:endParaRPr b="0" i="0" sz="1200">
              <a:solidFill>
                <a:schemeClr val="dk1"/>
              </a:solidFill>
              <a:latin typeface="Times New Roman"/>
              <a:ea typeface="Times New Roman"/>
              <a:cs typeface="Times New Roman"/>
              <a:sym typeface="Times New Roman"/>
            </a:endParaRPr>
          </a:p>
        </p:txBody>
      </p:sp>
      <p:sp>
        <p:nvSpPr>
          <p:cNvPr id="38" name="Google Shape;38;p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39" name="Google Shape;39;p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2: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5" name="Google Shape;135;p12: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136" name="Google Shape;136;p12: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37" name="Google Shape;137;p12: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6" name="Google Shape;146;p1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147" name="Google Shape;147;p1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48" name="Google Shape;148;p1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4: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7" name="Google Shape;157;p14: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158" name="Google Shape;158;p14: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59" name="Google Shape;159;p14: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5: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7" name="Google Shape;167;p15: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168" name="Google Shape;168;p15: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69" name="Google Shape;169;p15: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6: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8" name="Google Shape;178;p16: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179" name="Google Shape;179;p16: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80" name="Google Shape;180;p16: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7: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9" name="Google Shape;189;p17: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90" name="Google Shape;190;p17: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91" name="Google Shape;191;p17: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8:notes"/>
          <p:cNvSpPr txBox="1"/>
          <p:nvPr>
            <p:ph idx="1" type="body"/>
          </p:nvPr>
        </p:nvSpPr>
        <p:spPr>
          <a:xfrm>
            <a:off x="701025" y="4387125"/>
            <a:ext cx="5608300" cy="415622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8:notes"/>
          <p:cNvSpPr/>
          <p:nvPr>
            <p:ph idx="2" type="sldImg"/>
          </p:nvPr>
        </p:nvSpPr>
        <p:spPr>
          <a:xfrm>
            <a:off x="1168625" y="692700"/>
            <a:ext cx="4673825" cy="34635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4: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44" name="Google Shape;44;p4: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45" name="Google Shape;45;p4: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46" name="Google Shape;46;p4: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5: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56" name="Google Shape;56;p5: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57" name="Google Shape;57;p5: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58" name="Google Shape;58;p5: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6: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67" name="Google Shape;67;p6: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68" name="Google Shape;68;p6: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69" name="Google Shape;69;p6: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7: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77" name="Google Shape;77;p7: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78" name="Google Shape;78;p7: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79" name="Google Shape;79;p7: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8: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90" name="Google Shape;90;p8: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91" name="Google Shape;91;p8: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92" name="Google Shape;92;p8: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9: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1" name="Google Shape;101;p9: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102" name="Google Shape;102;p9: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03" name="Google Shape;103;p9: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10: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2" name="Google Shape;112;p10: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113" name="Google Shape;113;p10: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14" name="Google Shape;114;p10: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11: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4" name="Google Shape;124;p11: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125" name="Google Shape;125;p11: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26" name="Google Shape;126;p11: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 name="Shape 12"/>
        <p:cNvGrpSpPr/>
        <p:nvPr/>
      </p:nvGrpSpPr>
      <p:grpSpPr>
        <a:xfrm>
          <a:off x="0" y="0"/>
          <a:ext cx="0" cy="0"/>
          <a:chOff x="0" y="0"/>
          <a:chExt cx="0" cy="0"/>
        </a:xfrm>
      </p:grpSpPr>
      <p:sp>
        <p:nvSpPr>
          <p:cNvPr id="13" name="Google Shape;13;p2"/>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2A900"/>
              </a:buClr>
              <a:buSzPts val="2800"/>
              <a:buFont typeface="Cambria"/>
              <a:buNone/>
              <a:defRPr>
                <a:solidFill>
                  <a:srgbClr val="F2A900"/>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2"/>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lvl1pPr indent="-411480" lvl="0" marL="457200" algn="l">
              <a:spcBef>
                <a:spcPts val="0"/>
              </a:spcBef>
              <a:spcAft>
                <a:spcPts val="0"/>
              </a:spcAft>
              <a:buClr>
                <a:schemeClr val="dk1"/>
              </a:buClr>
              <a:buSzPts val="2880"/>
              <a:buChar char="•"/>
              <a:defRPr sz="2400">
                <a:latin typeface="Cambria"/>
                <a:ea typeface="Cambria"/>
                <a:cs typeface="Cambria"/>
                <a:sym typeface="Cambria"/>
              </a:defRPr>
            </a:lvl1pPr>
            <a:lvl2pPr indent="-381000" lvl="1" marL="914400" algn="l">
              <a:spcBef>
                <a:spcPts val="0"/>
              </a:spcBef>
              <a:spcAft>
                <a:spcPts val="0"/>
              </a:spcAft>
              <a:buClr>
                <a:schemeClr val="dk1"/>
              </a:buClr>
              <a:buSzPts val="2400"/>
              <a:buChar char="–"/>
              <a:defRPr sz="2400">
                <a:latin typeface="Cambria"/>
                <a:ea typeface="Cambria"/>
                <a:cs typeface="Cambria"/>
                <a:sym typeface="Cambria"/>
              </a:defRPr>
            </a:lvl2pPr>
            <a:lvl3pPr indent="-381000" lvl="2" marL="1371600" algn="l">
              <a:spcBef>
                <a:spcPts val="0"/>
              </a:spcBef>
              <a:spcAft>
                <a:spcPts val="0"/>
              </a:spcAft>
              <a:buClr>
                <a:schemeClr val="dk1"/>
              </a:buClr>
              <a:buSzPts val="2400"/>
              <a:buChar char="•"/>
              <a:defRPr sz="2400">
                <a:latin typeface="Cambria"/>
                <a:ea typeface="Cambria"/>
                <a:cs typeface="Cambria"/>
                <a:sym typeface="Cambria"/>
              </a:defRPr>
            </a:lvl3pPr>
            <a:lvl4pPr indent="-381000" lvl="3" marL="1828800" algn="l">
              <a:spcBef>
                <a:spcPts val="0"/>
              </a:spcBef>
              <a:spcAft>
                <a:spcPts val="0"/>
              </a:spcAft>
              <a:buClr>
                <a:schemeClr val="dk1"/>
              </a:buClr>
              <a:buSzPts val="2400"/>
              <a:buChar char="-"/>
              <a:defRPr sz="2400">
                <a:latin typeface="Cambria"/>
                <a:ea typeface="Cambria"/>
                <a:cs typeface="Cambria"/>
                <a:sym typeface="Cambria"/>
              </a:defRPr>
            </a:lvl4pPr>
            <a:lvl5pPr indent="-381000" lvl="4" marL="2286000" algn="l">
              <a:spcBef>
                <a:spcPts val="0"/>
              </a:spcBef>
              <a:spcAft>
                <a:spcPts val="0"/>
              </a:spcAft>
              <a:buClr>
                <a:schemeClr val="dk1"/>
              </a:buClr>
              <a:buSzPts val="2400"/>
              <a:buChar char="»"/>
              <a:defRPr sz="2400">
                <a:latin typeface="Cambria"/>
                <a:ea typeface="Cambria"/>
                <a:cs typeface="Cambria"/>
                <a:sym typeface="Cambri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5" name="Google Shape;15;p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spTree>
      <p:nvGrpSpPr>
        <p:cNvPr id="16" name="Shape 16"/>
        <p:cNvGrpSpPr/>
        <p:nvPr/>
      </p:nvGrpSpPr>
      <p:grpSpPr>
        <a:xfrm>
          <a:off x="0" y="0"/>
          <a:ext cx="0" cy="0"/>
          <a:chOff x="0" y="0"/>
          <a:chExt cx="0" cy="0"/>
        </a:xfrm>
      </p:grpSpPr>
      <p:grpSp>
        <p:nvGrpSpPr>
          <p:cNvPr id="17" name="Google Shape;17;p3"/>
          <p:cNvGrpSpPr/>
          <p:nvPr/>
        </p:nvGrpSpPr>
        <p:grpSpPr>
          <a:xfrm>
            <a:off x="457200" y="442000"/>
            <a:ext cx="8235757" cy="5504790"/>
            <a:chOff x="457200" y="442000"/>
            <a:chExt cx="8235757" cy="5504790"/>
          </a:xfrm>
        </p:grpSpPr>
        <p:sp>
          <p:nvSpPr>
            <p:cNvPr id="18" name="Google Shape;18;p3"/>
            <p:cNvSpPr/>
            <p:nvPr/>
          </p:nvSpPr>
          <p:spPr>
            <a:xfrm>
              <a:off x="457200" y="1603390"/>
              <a:ext cx="7251192" cy="4343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pic>
          <p:nvPicPr>
            <p:cNvPr descr="HMH_vertical logo.png" id="19" name="Google Shape;19;p3"/>
            <p:cNvPicPr preferRelativeResize="0"/>
            <p:nvPr/>
          </p:nvPicPr>
          <p:blipFill rotWithShape="1">
            <a:blip r:embed="rId2">
              <a:alphaModFix/>
            </a:blip>
            <a:srcRect b="0" l="0" r="0" t="0"/>
            <a:stretch/>
          </p:blipFill>
          <p:spPr>
            <a:xfrm>
              <a:off x="7042912" y="442000"/>
              <a:ext cx="1650045" cy="1039328"/>
            </a:xfrm>
            <a:prstGeom prst="rect">
              <a:avLst/>
            </a:prstGeom>
            <a:noFill/>
            <a:ln>
              <a:noFill/>
            </a:ln>
          </p:spPr>
        </p:pic>
      </p:grpSp>
      <p:sp>
        <p:nvSpPr>
          <p:cNvPr id="20" name="Google Shape;20;p3"/>
          <p:cNvSpPr txBox="1"/>
          <p:nvPr>
            <p:ph type="ctrTitle"/>
          </p:nvPr>
        </p:nvSpPr>
        <p:spPr>
          <a:xfrm>
            <a:off x="706001" y="1662793"/>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mbria"/>
              <a:buNone/>
              <a:defRPr b="1" sz="4000">
                <a:solidFill>
                  <a:srgbClr val="FFFFFF"/>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1" name="Shape 21"/>
        <p:cNvGrpSpPr/>
        <p:nvPr/>
      </p:nvGrpSpPr>
      <p:grpSpPr>
        <a:xfrm>
          <a:off x="0" y="0"/>
          <a:ext cx="0" cy="0"/>
          <a:chOff x="0" y="0"/>
          <a:chExt cx="0" cy="0"/>
        </a:xfrm>
      </p:grpSpPr>
      <p:sp>
        <p:nvSpPr>
          <p:cNvPr id="22" name="Google Shape;22;p4"/>
          <p:cNvSpPr txBox="1"/>
          <p:nvPr>
            <p:ph idx="1" type="body"/>
          </p:nvPr>
        </p:nvSpPr>
        <p:spPr>
          <a:xfrm>
            <a:off x="457200" y="1146175"/>
            <a:ext cx="3994150" cy="4525963"/>
          </a:xfrm>
          <a:prstGeom prst="rect">
            <a:avLst/>
          </a:prstGeom>
          <a:noFill/>
          <a:ln>
            <a:noFill/>
          </a:ln>
        </p:spPr>
        <p:txBody>
          <a:bodyPr anchorCtr="0" anchor="t" bIns="45700" lIns="0" spcFirstLastPara="1" rIns="0" wrap="square" tIns="45700">
            <a:noAutofit/>
          </a:bodyPr>
          <a:lstStyle>
            <a:lvl1pPr indent="-411480" lvl="0" marL="457200" algn="l">
              <a:spcBef>
                <a:spcPts val="0"/>
              </a:spcBef>
              <a:spcAft>
                <a:spcPts val="0"/>
              </a:spcAft>
              <a:buClr>
                <a:schemeClr val="dk1"/>
              </a:buClr>
              <a:buSzPts val="2880"/>
              <a:buChar char="•"/>
              <a:defRPr sz="2400">
                <a:latin typeface="Cambria"/>
                <a:ea typeface="Cambria"/>
                <a:cs typeface="Cambria"/>
                <a:sym typeface="Cambria"/>
              </a:defRPr>
            </a:lvl1pPr>
            <a:lvl2pPr indent="-381000" lvl="1" marL="914400" algn="l">
              <a:spcBef>
                <a:spcPts val="0"/>
              </a:spcBef>
              <a:spcAft>
                <a:spcPts val="0"/>
              </a:spcAft>
              <a:buClr>
                <a:schemeClr val="dk1"/>
              </a:buClr>
              <a:buSzPts val="2400"/>
              <a:buChar char="–"/>
              <a:defRPr sz="2400">
                <a:latin typeface="Cambria"/>
                <a:ea typeface="Cambria"/>
                <a:cs typeface="Cambria"/>
                <a:sym typeface="Cambria"/>
              </a:defRPr>
            </a:lvl2pPr>
            <a:lvl3pPr indent="-381000" lvl="2" marL="1371600" algn="l">
              <a:spcBef>
                <a:spcPts val="0"/>
              </a:spcBef>
              <a:spcAft>
                <a:spcPts val="0"/>
              </a:spcAft>
              <a:buClr>
                <a:schemeClr val="dk1"/>
              </a:buClr>
              <a:buSzPts val="2400"/>
              <a:buChar char="•"/>
              <a:defRPr sz="2400">
                <a:latin typeface="Cambria"/>
                <a:ea typeface="Cambria"/>
                <a:cs typeface="Cambria"/>
                <a:sym typeface="Cambria"/>
              </a:defRPr>
            </a:lvl3pPr>
            <a:lvl4pPr indent="-381000" lvl="3" marL="1828800" algn="l">
              <a:spcBef>
                <a:spcPts val="0"/>
              </a:spcBef>
              <a:spcAft>
                <a:spcPts val="0"/>
              </a:spcAft>
              <a:buClr>
                <a:schemeClr val="dk1"/>
              </a:buClr>
              <a:buSzPts val="2400"/>
              <a:buChar char="-"/>
              <a:defRPr sz="2400">
                <a:latin typeface="Cambria"/>
                <a:ea typeface="Cambria"/>
                <a:cs typeface="Cambria"/>
                <a:sym typeface="Cambria"/>
              </a:defRPr>
            </a:lvl4pPr>
            <a:lvl5pPr indent="-381000" lvl="4" marL="2286000" algn="l">
              <a:spcBef>
                <a:spcPts val="0"/>
              </a:spcBef>
              <a:spcAft>
                <a:spcPts val="0"/>
              </a:spcAft>
              <a:buClr>
                <a:schemeClr val="dk1"/>
              </a:buClr>
              <a:buSzPts val="2400"/>
              <a:buChar char="»"/>
              <a:defRPr sz="2400">
                <a:latin typeface="Cambria"/>
                <a:ea typeface="Cambria"/>
                <a:cs typeface="Cambria"/>
                <a:sym typeface="Cambria"/>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3" name="Google Shape;23;p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
        <p:nvSpPr>
          <p:cNvPr id="24" name="Google Shape;24;p4"/>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b="1" sz="2800">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25" name="Shape 25"/>
        <p:cNvGrpSpPr/>
        <p:nvPr/>
      </p:nvGrpSpPr>
      <p:grpSpPr>
        <a:xfrm>
          <a:off x="0" y="0"/>
          <a:ext cx="0" cy="0"/>
          <a:chOff x="0" y="0"/>
          <a:chExt cx="0" cy="0"/>
        </a:xfrm>
      </p:grpSpPr>
      <p:sp>
        <p:nvSpPr>
          <p:cNvPr id="26" name="Google Shape;26;p5"/>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b="1" sz="2800">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5"/>
          <p:cNvSpPr txBox="1"/>
          <p:nvPr>
            <p:ph idx="1" type="body"/>
          </p:nvPr>
        </p:nvSpPr>
        <p:spPr>
          <a:xfrm>
            <a:off x="457200" y="1146175"/>
            <a:ext cx="3994150" cy="639762"/>
          </a:xfrm>
          <a:prstGeom prst="rect">
            <a:avLst/>
          </a:prstGeom>
          <a:noFill/>
          <a:ln>
            <a:noFill/>
          </a:ln>
        </p:spPr>
        <p:txBody>
          <a:bodyPr anchorCtr="0" anchor="b" bIns="45700" lIns="0" spcFirstLastPara="1" rIns="0" wrap="square" tIns="45700">
            <a:noAutofit/>
          </a:bodyPr>
          <a:lstStyle>
            <a:lvl1pPr indent="-228600" lvl="0" marL="457200" algn="l">
              <a:spcBef>
                <a:spcPts val="0"/>
              </a:spcBef>
              <a:spcAft>
                <a:spcPts val="0"/>
              </a:spcAft>
              <a:buClr>
                <a:schemeClr val="dk1"/>
              </a:buClr>
              <a:buSzPts val="2160"/>
              <a:buNone/>
              <a:defRPr b="1" sz="1800">
                <a:latin typeface="Cambria"/>
                <a:ea typeface="Cambria"/>
                <a:cs typeface="Cambria"/>
                <a:sym typeface="Cambria"/>
              </a:defRPr>
            </a:lvl1pPr>
            <a:lvl2pPr indent="-228600" lvl="1" marL="914400" algn="l">
              <a:spcBef>
                <a:spcPts val="0"/>
              </a:spcBef>
              <a:spcAft>
                <a:spcPts val="0"/>
              </a:spcAft>
              <a:buClr>
                <a:schemeClr val="dk1"/>
              </a:buClr>
              <a:buSzPts val="2000"/>
              <a:buNone/>
              <a:defRPr b="1" sz="2000"/>
            </a:lvl2pPr>
            <a:lvl3pPr indent="-228600" lvl="2" marL="1371600" algn="l">
              <a:spcBef>
                <a:spcPts val="0"/>
              </a:spcBef>
              <a:spcAft>
                <a:spcPts val="0"/>
              </a:spcAft>
              <a:buClr>
                <a:schemeClr val="dk1"/>
              </a:buClr>
              <a:buSzPts val="1800"/>
              <a:buNone/>
              <a:defRPr b="1" sz="1800"/>
            </a:lvl3pPr>
            <a:lvl4pPr indent="-228600" lvl="3" marL="1828800" algn="l">
              <a:spcBef>
                <a:spcPts val="0"/>
              </a:spcBef>
              <a:spcAft>
                <a:spcPts val="0"/>
              </a:spcAft>
              <a:buClr>
                <a:schemeClr val="dk1"/>
              </a:buClr>
              <a:buSzPts val="1600"/>
              <a:buNone/>
              <a:defRPr b="1" sz="1600"/>
            </a:lvl4pPr>
            <a:lvl5pPr indent="-228600" lvl="4" marL="2286000" algn="l">
              <a:spcBef>
                <a:spcPts val="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28" name="Google Shape;28;p5"/>
          <p:cNvSpPr txBox="1"/>
          <p:nvPr>
            <p:ph idx="2" type="body"/>
          </p:nvPr>
        </p:nvSpPr>
        <p:spPr>
          <a:xfrm>
            <a:off x="457200" y="1785937"/>
            <a:ext cx="3994150" cy="3951288"/>
          </a:xfrm>
          <a:prstGeom prst="rect">
            <a:avLst/>
          </a:prstGeom>
          <a:noFill/>
          <a:ln>
            <a:noFill/>
          </a:ln>
        </p:spPr>
        <p:txBody>
          <a:bodyPr anchorCtr="0" anchor="t" bIns="45700" lIns="0" spcFirstLastPara="1" rIns="0" wrap="square" tIns="45700">
            <a:noAutofit/>
          </a:bodyPr>
          <a:lstStyle>
            <a:lvl1pPr indent="-365760" lvl="0" marL="457200" algn="l">
              <a:spcBef>
                <a:spcPts val="0"/>
              </a:spcBef>
              <a:spcAft>
                <a:spcPts val="0"/>
              </a:spcAft>
              <a:buClr>
                <a:schemeClr val="dk1"/>
              </a:buClr>
              <a:buSzPts val="2160"/>
              <a:buChar char="•"/>
              <a:defRPr sz="1800">
                <a:latin typeface="Cambria"/>
                <a:ea typeface="Cambria"/>
                <a:cs typeface="Cambria"/>
                <a:sym typeface="Cambria"/>
              </a:defRPr>
            </a:lvl1pPr>
            <a:lvl2pPr indent="-342900" lvl="1" marL="914400" algn="l">
              <a:spcBef>
                <a:spcPts val="0"/>
              </a:spcBef>
              <a:spcAft>
                <a:spcPts val="0"/>
              </a:spcAft>
              <a:buClr>
                <a:schemeClr val="dk1"/>
              </a:buClr>
              <a:buSzPts val="1800"/>
              <a:buChar char="–"/>
              <a:defRPr sz="1800">
                <a:latin typeface="Cambria"/>
                <a:ea typeface="Cambria"/>
                <a:cs typeface="Cambria"/>
                <a:sym typeface="Cambria"/>
              </a:defRPr>
            </a:lvl2pPr>
            <a:lvl3pPr indent="-342900" lvl="2" marL="1371600" algn="l">
              <a:spcBef>
                <a:spcPts val="0"/>
              </a:spcBef>
              <a:spcAft>
                <a:spcPts val="0"/>
              </a:spcAft>
              <a:buClr>
                <a:schemeClr val="dk1"/>
              </a:buClr>
              <a:buSzPts val="1800"/>
              <a:buChar char="•"/>
              <a:defRPr sz="1800">
                <a:latin typeface="Cambria"/>
                <a:ea typeface="Cambria"/>
                <a:cs typeface="Cambria"/>
                <a:sym typeface="Cambria"/>
              </a:defRPr>
            </a:lvl3pPr>
            <a:lvl4pPr indent="-342900" lvl="3" marL="1828800" algn="l">
              <a:spcBef>
                <a:spcPts val="0"/>
              </a:spcBef>
              <a:spcAft>
                <a:spcPts val="0"/>
              </a:spcAft>
              <a:buClr>
                <a:schemeClr val="dk1"/>
              </a:buClr>
              <a:buSzPts val="1800"/>
              <a:buChar char="-"/>
              <a:defRPr sz="1800">
                <a:latin typeface="Cambria"/>
                <a:ea typeface="Cambria"/>
                <a:cs typeface="Cambria"/>
                <a:sym typeface="Cambria"/>
              </a:defRPr>
            </a:lvl4pPr>
            <a:lvl5pPr indent="-342900" lvl="4" marL="2286000" algn="l">
              <a:spcBef>
                <a:spcPts val="0"/>
              </a:spcBef>
              <a:spcAft>
                <a:spcPts val="0"/>
              </a:spcAft>
              <a:buClr>
                <a:schemeClr val="dk1"/>
              </a:buClr>
              <a:buSzPts val="1800"/>
              <a:buChar char="»"/>
              <a:defRPr sz="1800">
                <a:latin typeface="Cambria"/>
                <a:ea typeface="Cambria"/>
                <a:cs typeface="Cambria"/>
                <a:sym typeface="Cambria"/>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29" name="Google Shape;29;p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3" name="Shape 33"/>
        <p:cNvGrpSpPr/>
        <p:nvPr/>
      </p:nvGrpSpPr>
      <p:grpSpPr>
        <a:xfrm>
          <a:off x="0" y="0"/>
          <a:ext cx="0" cy="0"/>
          <a:chOff x="0" y="0"/>
          <a:chExt cx="0" cy="0"/>
        </a:xfrm>
      </p:grpSpPr>
      <p:sp>
        <p:nvSpPr>
          <p:cNvPr id="34" name="Google Shape;34;p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marR="0" rtl="0" algn="l">
              <a:spcBef>
                <a:spcPts val="0"/>
              </a:spcBef>
              <a:spcAft>
                <a:spcPts val="0"/>
              </a:spcAft>
              <a:buClr>
                <a:schemeClr val="dk2"/>
              </a:buClr>
              <a:buSzPts val="2800"/>
              <a:buFont typeface="Cambria"/>
              <a:buNone/>
              <a:defRPr b="1" i="0" sz="2800" u="none" cap="none" strike="noStrike">
                <a:solidFill>
                  <a:schemeClr val="dk2"/>
                </a:solidFill>
                <a:latin typeface="Cambria"/>
                <a:ea typeface="Cambria"/>
                <a:cs typeface="Cambria"/>
                <a:sym typeface="Cambr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lvl1pPr indent="-411480" lvl="0" marL="457200" marR="0" rtl="0" algn="l">
              <a:spcBef>
                <a:spcPts val="0"/>
              </a:spcBef>
              <a:spcAft>
                <a:spcPts val="0"/>
              </a:spcAft>
              <a:buClr>
                <a:schemeClr val="dk1"/>
              </a:buClr>
              <a:buSzPts val="2880"/>
              <a:buFont typeface="Arial"/>
              <a:buChar char="•"/>
              <a:defRPr b="0" i="0" sz="2400" u="none" cap="none" strike="noStrike">
                <a:solidFill>
                  <a:schemeClr val="dk1"/>
                </a:solidFill>
                <a:latin typeface="Cambria"/>
                <a:ea typeface="Cambria"/>
                <a:cs typeface="Cambria"/>
                <a:sym typeface="Cambria"/>
              </a:defRPr>
            </a:lvl1pPr>
            <a:lvl2pPr indent="-381000" lvl="1" marL="914400" marR="0" rtl="0" algn="l">
              <a:spcBef>
                <a:spcPts val="0"/>
              </a:spcBef>
              <a:spcAft>
                <a:spcPts val="0"/>
              </a:spcAft>
              <a:buClr>
                <a:schemeClr val="dk1"/>
              </a:buClr>
              <a:buSzPts val="2400"/>
              <a:buFont typeface="Arial"/>
              <a:buChar char="–"/>
              <a:defRPr b="0" i="0" sz="2400" u="none" cap="none" strike="noStrike">
                <a:solidFill>
                  <a:schemeClr val="dk1"/>
                </a:solidFill>
                <a:latin typeface="Cambria"/>
                <a:ea typeface="Cambria"/>
                <a:cs typeface="Cambria"/>
                <a:sym typeface="Cambria"/>
              </a:defRPr>
            </a:lvl2pPr>
            <a:lvl3pPr indent="-381000" lvl="2" marL="1371600" marR="0" rtl="0" algn="l">
              <a:spcBef>
                <a:spcPts val="0"/>
              </a:spcBef>
              <a:spcAft>
                <a:spcPts val="0"/>
              </a:spcAft>
              <a:buClr>
                <a:schemeClr val="dk1"/>
              </a:buClr>
              <a:buSzPts val="2400"/>
              <a:buFont typeface="Arial"/>
              <a:buChar char="•"/>
              <a:defRPr b="0" i="0" sz="2400" u="none" cap="none" strike="noStrike">
                <a:solidFill>
                  <a:schemeClr val="dk1"/>
                </a:solidFill>
                <a:latin typeface="Cambria"/>
                <a:ea typeface="Cambria"/>
                <a:cs typeface="Cambria"/>
                <a:sym typeface="Cambria"/>
              </a:defRPr>
            </a:lvl3pPr>
            <a:lvl4pPr indent="-381000" lvl="3" marL="1828800" marR="0" rtl="0" algn="l">
              <a:spcBef>
                <a:spcPts val="0"/>
              </a:spcBef>
              <a:spcAft>
                <a:spcPts val="0"/>
              </a:spcAft>
              <a:buClr>
                <a:schemeClr val="dk1"/>
              </a:buClr>
              <a:buSzPts val="2400"/>
              <a:buFont typeface="Merriweather Sans"/>
              <a:buChar char="-"/>
              <a:defRPr b="0" i="0" sz="2400" u="none" cap="none" strike="noStrike">
                <a:solidFill>
                  <a:schemeClr val="dk1"/>
                </a:solidFill>
                <a:latin typeface="Cambria"/>
                <a:ea typeface="Cambria"/>
                <a:cs typeface="Cambria"/>
                <a:sym typeface="Cambria"/>
              </a:defRPr>
            </a:lvl4pPr>
            <a:lvl5pPr indent="-381000" lvl="4" marL="2286000" marR="0" rtl="0" algn="l">
              <a:spcBef>
                <a:spcPts val="0"/>
              </a:spcBef>
              <a:spcAft>
                <a:spcPts val="0"/>
              </a:spcAft>
              <a:buClr>
                <a:schemeClr val="dk1"/>
              </a:buClr>
              <a:buSzPts val="2400"/>
              <a:buFont typeface="Merriweather Sans"/>
              <a:buChar char="»"/>
              <a:defRPr b="0" i="0" sz="2400" u="none" cap="none" strike="noStrike">
                <a:solidFill>
                  <a:schemeClr val="dk1"/>
                </a:solidFill>
                <a:latin typeface="Cambria"/>
                <a:ea typeface="Cambria"/>
                <a:cs typeface="Cambria"/>
                <a:sym typeface="Cambria"/>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9pPr>
          </a:lstStyle>
          <a:p/>
        </p:txBody>
      </p:sp>
      <p:sp>
        <p:nvSpPr>
          <p:cNvPr id="8" name="Google Shape;8;p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marR="0" rtl="0" algn="l">
              <a:spcBef>
                <a:spcPts val="0"/>
              </a:spcBef>
              <a:spcAft>
                <a:spcPts val="0"/>
              </a:spcAft>
              <a:buNone/>
              <a:defRPr b="0" i="0" sz="1200" u="none" cap="none" strike="noStrike">
                <a:solidFill>
                  <a:srgbClr val="54585A"/>
                </a:solidFill>
                <a:latin typeface="Arial"/>
                <a:ea typeface="Arial"/>
                <a:cs typeface="Arial"/>
                <a:sym typeface="Arial"/>
              </a:defRPr>
            </a:lvl1pPr>
            <a:lvl2pPr indent="0" lvl="1" marL="0" marR="0" rtl="0" algn="l">
              <a:spcBef>
                <a:spcPts val="0"/>
              </a:spcBef>
              <a:spcAft>
                <a:spcPts val="0"/>
              </a:spcAft>
              <a:buNone/>
              <a:defRPr b="0" i="0" sz="1200" u="none" cap="none" strike="noStrike">
                <a:solidFill>
                  <a:srgbClr val="54585A"/>
                </a:solidFill>
                <a:latin typeface="Arial"/>
                <a:ea typeface="Arial"/>
                <a:cs typeface="Arial"/>
                <a:sym typeface="Arial"/>
              </a:defRPr>
            </a:lvl2pPr>
            <a:lvl3pPr indent="0" lvl="2" marL="0" marR="0" rtl="0" algn="l">
              <a:spcBef>
                <a:spcPts val="0"/>
              </a:spcBef>
              <a:spcAft>
                <a:spcPts val="0"/>
              </a:spcAft>
              <a:buNone/>
              <a:defRPr b="0" i="0" sz="1200" u="none" cap="none" strike="noStrike">
                <a:solidFill>
                  <a:srgbClr val="54585A"/>
                </a:solidFill>
                <a:latin typeface="Arial"/>
                <a:ea typeface="Arial"/>
                <a:cs typeface="Arial"/>
                <a:sym typeface="Arial"/>
              </a:defRPr>
            </a:lvl3pPr>
            <a:lvl4pPr indent="0" lvl="3" marL="0" marR="0" rtl="0" algn="l">
              <a:spcBef>
                <a:spcPts val="0"/>
              </a:spcBef>
              <a:spcAft>
                <a:spcPts val="0"/>
              </a:spcAft>
              <a:buNone/>
              <a:defRPr b="0" i="0" sz="1200" u="none" cap="none" strike="noStrike">
                <a:solidFill>
                  <a:srgbClr val="54585A"/>
                </a:solidFill>
                <a:latin typeface="Arial"/>
                <a:ea typeface="Arial"/>
                <a:cs typeface="Arial"/>
                <a:sym typeface="Arial"/>
              </a:defRPr>
            </a:lvl4pPr>
            <a:lvl5pPr indent="0" lvl="4" marL="0" marR="0" rtl="0" algn="l">
              <a:spcBef>
                <a:spcPts val="0"/>
              </a:spcBef>
              <a:spcAft>
                <a:spcPts val="0"/>
              </a:spcAft>
              <a:buNone/>
              <a:defRPr b="0" i="0" sz="1200" u="none" cap="none" strike="noStrike">
                <a:solidFill>
                  <a:srgbClr val="54585A"/>
                </a:solidFill>
                <a:latin typeface="Arial"/>
                <a:ea typeface="Arial"/>
                <a:cs typeface="Arial"/>
                <a:sym typeface="Arial"/>
              </a:defRPr>
            </a:lvl5pPr>
            <a:lvl6pPr indent="0" lvl="5" marL="0" marR="0" rtl="0" algn="l">
              <a:spcBef>
                <a:spcPts val="0"/>
              </a:spcBef>
              <a:spcAft>
                <a:spcPts val="0"/>
              </a:spcAft>
              <a:buNone/>
              <a:defRPr b="0" i="0" sz="1200" u="none" cap="none" strike="noStrike">
                <a:solidFill>
                  <a:srgbClr val="54585A"/>
                </a:solidFill>
                <a:latin typeface="Arial"/>
                <a:ea typeface="Arial"/>
                <a:cs typeface="Arial"/>
                <a:sym typeface="Arial"/>
              </a:defRPr>
            </a:lvl6pPr>
            <a:lvl7pPr indent="0" lvl="6" marL="0" marR="0" rtl="0" algn="l">
              <a:spcBef>
                <a:spcPts val="0"/>
              </a:spcBef>
              <a:spcAft>
                <a:spcPts val="0"/>
              </a:spcAft>
              <a:buNone/>
              <a:defRPr b="0" i="0" sz="1200" u="none" cap="none" strike="noStrike">
                <a:solidFill>
                  <a:srgbClr val="54585A"/>
                </a:solidFill>
                <a:latin typeface="Arial"/>
                <a:ea typeface="Arial"/>
                <a:cs typeface="Arial"/>
                <a:sym typeface="Arial"/>
              </a:defRPr>
            </a:lvl7pPr>
            <a:lvl8pPr indent="0" lvl="7" marL="0" marR="0" rtl="0" algn="l">
              <a:spcBef>
                <a:spcPts val="0"/>
              </a:spcBef>
              <a:spcAft>
                <a:spcPts val="0"/>
              </a:spcAft>
              <a:buNone/>
              <a:defRPr b="0" i="0" sz="1200" u="none" cap="none" strike="noStrike">
                <a:solidFill>
                  <a:srgbClr val="54585A"/>
                </a:solidFill>
                <a:latin typeface="Arial"/>
                <a:ea typeface="Arial"/>
                <a:cs typeface="Arial"/>
                <a:sym typeface="Arial"/>
              </a:defRPr>
            </a:lvl8pPr>
            <a:lvl9pPr indent="0" lvl="8" marL="0" marR="0" rtl="0" algn="l">
              <a:spcBef>
                <a:spcPts val="0"/>
              </a:spcBef>
              <a:spcAft>
                <a:spcPts val="0"/>
              </a:spcAft>
              <a:buNone/>
              <a:defRPr b="0" i="0" sz="1200" u="none" cap="none" strike="noStrike">
                <a:solidFill>
                  <a:srgbClr val="54585A"/>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pic>
        <p:nvPicPr>
          <p:cNvPr descr="HMH_horizontal logo.png" id="9" name="Google Shape;9;p1"/>
          <p:cNvPicPr preferRelativeResize="0"/>
          <p:nvPr/>
        </p:nvPicPr>
        <p:blipFill rotWithShape="1">
          <a:blip r:embed="rId1">
            <a:alphaModFix/>
          </a:blip>
          <a:srcRect b="0" l="0" r="0" t="0"/>
          <a:stretch/>
        </p:blipFill>
        <p:spPr>
          <a:xfrm>
            <a:off x="6824799" y="6399660"/>
            <a:ext cx="1912424" cy="348185"/>
          </a:xfrm>
          <a:prstGeom prst="rect">
            <a:avLst/>
          </a:prstGeom>
          <a:noFill/>
          <a:ln>
            <a:noFill/>
          </a:ln>
        </p:spPr>
      </p:pic>
      <p:sp>
        <p:nvSpPr>
          <p:cNvPr id="10" name="Google Shape;10;p1"/>
          <p:cNvSpPr/>
          <p:nvPr/>
        </p:nvSpPr>
        <p:spPr>
          <a:xfrm>
            <a:off x="0" y="0"/>
            <a:ext cx="6775704" cy="173736"/>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imes New Roman"/>
              <a:ea typeface="Times New Roman"/>
              <a:cs typeface="Times New Roman"/>
              <a:sym typeface="Times New Roman"/>
            </a:endParaRPr>
          </a:p>
        </p:txBody>
      </p:sp>
      <p:sp>
        <p:nvSpPr>
          <p:cNvPr id="11" name="Google Shape;11;p1"/>
          <p:cNvSpPr/>
          <p:nvPr/>
        </p:nvSpPr>
        <p:spPr>
          <a:xfrm>
            <a:off x="6821424" y="0"/>
            <a:ext cx="2340864" cy="174171"/>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hyperlink" Target="https://www.hmhco.com/content/science/sciencedimensions/na/gr9-12/ete_biology_9780544535855_/book_pages/OPS/s9ml/glossary.xhtml#key-hjjtyrhrgntyjyu45654y5667i689hnryrytumrth356jymnetynyu"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www.hmhco.com/content/science/sciencedimensions/na/gr9-12/ete_biology_9780544535855_/book_pages/OPS/s9ml/glossary.xhtml#key-independentassortment" TargetMode="External"/><Relationship Id="rId4" Type="http://schemas.openxmlformats.org/officeDocument/2006/relationships/hyperlink" Target="https://www.hmhco.com/content/science/sciencedimensions/na/gr9-12/ete_biology_9780544535855_/book_pages/OPS/s9ml/glossary.xhtml#key-34454544thythtyjuy7878989898ku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www.hmhco.com/content/science/sciencedimensions/na/gr9-12/ete_biology_9780544535855_/book_pages/OPS/s9ml/glossary.xhtml#key-homologouschromosomes" TargetMode="External"/><Relationship Id="rId4" Type="http://schemas.openxmlformats.org/officeDocument/2006/relationships/hyperlink" Target="https://www.hmhco.com/content/science/sciencedimensions/na/gr9-12/ete_biology_9780544535855_/book_pages/OPS/s9ml/glossary.xhtml#key-5b814d5271174fa0b7e1276b51b4bksdfi" TargetMode="External"/><Relationship Id="rId5" Type="http://schemas.openxmlformats.org/officeDocument/2006/relationships/hyperlink" Target="https://www.hmhco.com/content/science/sciencedimensions/na/gr9-12/ete_biology_9780544535855_/book_pages/OPS/s9ml/glossary.xhtml#key-sexchromosom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hyperlink" Target="https://www.hmhco.com/content/science/sciencedimensions/na/gr9-12/ete_biology_9780544535855_/book_pages/OPS/s9ml/glossary.xhtml#key-nfvoi09wugnwe9hwevaehrgohawolbar90vaelovwh"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hyperlink" Target="https://www.hmhco.com/content/science/sciencedimensions/na/gr9-12/ete_biology_9780544535855_/book_pages/OPS/s9ml/glossary.xhtml#key-meiosis" TargetMode="External"/><Relationship Id="rId5" Type="http://schemas.openxmlformats.org/officeDocument/2006/relationships/hyperlink" Target="https://www.hmhco.com/content/science/sciencedimensions/na/gr9-12/ete_biology_9780544535855_/book_pages/OPS/s9ml/glossary.xhtml#key-b5669e98348tyrga4530a53dsk9345j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8"/>
          <p:cNvSpPr txBox="1"/>
          <p:nvPr>
            <p:ph idx="4294967295" type="subTitle"/>
          </p:nvPr>
        </p:nvSpPr>
        <p:spPr>
          <a:xfrm>
            <a:off x="696995" y="1840108"/>
            <a:ext cx="6928755" cy="175260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F2F2F2"/>
              </a:buClr>
              <a:buSzPts val="3840"/>
              <a:buFont typeface="Arial"/>
              <a:buNone/>
            </a:pPr>
            <a:r>
              <a:rPr b="1" i="0" lang="en-US" sz="3200" u="none" cap="none" strike="noStrike">
                <a:solidFill>
                  <a:srgbClr val="F2F2F2"/>
                </a:solidFill>
                <a:latin typeface="Cambria"/>
                <a:ea typeface="Cambria"/>
                <a:cs typeface="Cambria"/>
                <a:sym typeface="Cambria"/>
              </a:rPr>
              <a:t>Biology</a:t>
            </a:r>
            <a:endParaRPr/>
          </a:p>
          <a:p>
            <a:pPr indent="0" lvl="0" marL="0" marR="0" rtl="0" algn="l">
              <a:spcBef>
                <a:spcPts val="0"/>
              </a:spcBef>
              <a:spcAft>
                <a:spcPts val="0"/>
              </a:spcAft>
              <a:buClr>
                <a:srgbClr val="F2F2F2"/>
              </a:buClr>
              <a:buSzPts val="3840"/>
              <a:buFont typeface="Arial"/>
              <a:buNone/>
            </a:pPr>
            <a:r>
              <a:rPr b="1" i="0" lang="en-US" sz="3200" u="none" cap="none" strike="noStrike">
                <a:solidFill>
                  <a:srgbClr val="F2F2F2"/>
                </a:solidFill>
                <a:latin typeface="Cambria"/>
                <a:ea typeface="Cambria"/>
                <a:cs typeface="Cambria"/>
                <a:sym typeface="Cambria"/>
              </a:rPr>
              <a:t>Unit 7: Genetics and Heredity</a:t>
            </a:r>
            <a:endParaRPr/>
          </a:p>
          <a:p>
            <a:pPr indent="0" lvl="0" marL="0" marR="0" rtl="0" algn="l">
              <a:spcBef>
                <a:spcPts val="0"/>
              </a:spcBef>
              <a:spcAft>
                <a:spcPts val="0"/>
              </a:spcAft>
              <a:buClr>
                <a:srgbClr val="F2F2F2"/>
              </a:buClr>
              <a:buSzPts val="3840"/>
              <a:buFont typeface="Arial"/>
              <a:buNone/>
            </a:pPr>
            <a:r>
              <a:rPr b="1" i="0" lang="en-US" sz="3200" u="none" cap="none" strike="noStrike">
                <a:solidFill>
                  <a:srgbClr val="F2F2F2"/>
                </a:solidFill>
                <a:latin typeface="Cambria"/>
                <a:ea typeface="Cambria"/>
                <a:cs typeface="Cambria"/>
                <a:sym typeface="Cambria"/>
              </a:rPr>
              <a:t>Lesson 1: Meiosis</a:t>
            </a:r>
            <a:endParaRPr/>
          </a:p>
          <a:p>
            <a:pPr indent="0" lvl="0" marL="0" marR="0" rtl="0" algn="l">
              <a:spcBef>
                <a:spcPts val="0"/>
              </a:spcBef>
              <a:spcAft>
                <a:spcPts val="0"/>
              </a:spcAft>
              <a:buClr>
                <a:schemeClr val="dk1"/>
              </a:buClr>
              <a:buSzPts val="3840"/>
              <a:buFont typeface="Arial"/>
              <a:buNone/>
            </a:pPr>
            <a:r>
              <a:t/>
            </a:r>
            <a:endParaRPr b="1" i="0" sz="3200" u="none" cap="none" strike="noStrike">
              <a:solidFill>
                <a:srgbClr val="F2F2F2"/>
              </a:solidFill>
              <a:latin typeface="Cambria"/>
              <a:ea typeface="Cambria"/>
              <a:cs typeface="Cambria"/>
              <a:sym typeface="Cambria"/>
            </a:endParaRPr>
          </a:p>
          <a:p>
            <a:pPr indent="0" lvl="0" marL="230188" marR="0" rtl="0" algn="l">
              <a:spcBef>
                <a:spcPts val="0"/>
              </a:spcBef>
              <a:spcAft>
                <a:spcPts val="0"/>
              </a:spcAft>
              <a:buClr>
                <a:schemeClr val="dk1"/>
              </a:buClr>
              <a:buSzPts val="3840"/>
              <a:buFont typeface="Arial"/>
              <a:buNone/>
            </a:pPr>
            <a:r>
              <a:t/>
            </a:r>
            <a:endParaRPr b="0" i="0" sz="3200" u="none" cap="none" strike="noStrike">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40" name="Google Shape;140;p17"/>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The Process of Meiosis</a:t>
            </a:r>
            <a:br>
              <a:rPr lang="en-US"/>
            </a:br>
            <a:endParaRPr>
              <a:solidFill>
                <a:srgbClr val="0070C0"/>
              </a:solidFill>
            </a:endParaRPr>
          </a:p>
        </p:txBody>
      </p:sp>
      <p:sp>
        <p:nvSpPr>
          <p:cNvPr id="141" name="Google Shape;141;p17"/>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sp>
        <p:nvSpPr>
          <p:cNvPr id="142" name="Google Shape;142;p17"/>
          <p:cNvSpPr/>
          <p:nvPr/>
        </p:nvSpPr>
        <p:spPr>
          <a:xfrm>
            <a:off x="609599" y="2644170"/>
            <a:ext cx="7990423" cy="156966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cap="none">
                <a:solidFill>
                  <a:srgbClr val="393B3C"/>
                </a:solidFill>
                <a:latin typeface="Cambria"/>
                <a:ea typeface="Cambria"/>
                <a:cs typeface="Cambria"/>
                <a:sym typeface="Cambria"/>
              </a:rPr>
              <a:t>EXPLAIN</a:t>
            </a:r>
            <a:br>
              <a:rPr b="1" lang="en-US" sz="2400" cap="none">
                <a:solidFill>
                  <a:srgbClr val="393B3C"/>
                </a:solidFill>
                <a:latin typeface="Cambria"/>
                <a:ea typeface="Cambria"/>
                <a:cs typeface="Cambria"/>
                <a:sym typeface="Cambria"/>
              </a:rPr>
            </a:br>
            <a:endParaRPr b="1" sz="2400" cap="none">
              <a:solidFill>
                <a:srgbClr val="393B3C"/>
              </a:solidFill>
              <a:latin typeface="Cambria"/>
              <a:ea typeface="Cambria"/>
              <a:cs typeface="Cambria"/>
              <a:sym typeface="Cambria"/>
            </a:endParaRPr>
          </a:p>
          <a:p>
            <a:pPr indent="0" lvl="0" marL="0" marR="0" rtl="0" algn="l">
              <a:spcBef>
                <a:spcPts val="0"/>
              </a:spcBef>
              <a:spcAft>
                <a:spcPts val="0"/>
              </a:spcAft>
              <a:buNone/>
            </a:pPr>
            <a:r>
              <a:rPr b="1" lang="en-US" sz="2400">
                <a:solidFill>
                  <a:srgbClr val="393B3C"/>
                </a:solidFill>
                <a:latin typeface="Cambria"/>
                <a:ea typeface="Cambria"/>
                <a:cs typeface="Cambria"/>
                <a:sym typeface="Cambria"/>
              </a:rPr>
              <a:t>Does meiosis or mitosis occur more frequently in your body? Explain your answer.</a:t>
            </a:r>
            <a:endParaRPr b="1" i="0" sz="2400">
              <a:solidFill>
                <a:srgbClr val="393B3C"/>
              </a:solidFill>
              <a:latin typeface="Cambria"/>
              <a:ea typeface="Cambria"/>
              <a:cs typeface="Cambria"/>
              <a:sym typeface="Cambria"/>
            </a:endParaRPr>
          </a:p>
        </p:txBody>
      </p:sp>
      <p:pic>
        <p:nvPicPr>
          <p:cNvPr descr="A drawing of a person&#10;&#10;Description automatically generated" id="143" name="Google Shape;143;p17"/>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18"/>
          <p:cNvPicPr preferRelativeResize="0"/>
          <p:nvPr/>
        </p:nvPicPr>
        <p:blipFill rotWithShape="1">
          <a:blip r:embed="rId3">
            <a:alphaModFix/>
          </a:blip>
          <a:srcRect b="0" l="0" r="0" t="0"/>
          <a:stretch/>
        </p:blipFill>
        <p:spPr>
          <a:xfrm>
            <a:off x="1371937" y="1043435"/>
            <a:ext cx="6577106" cy="4930422"/>
          </a:xfrm>
          <a:prstGeom prst="rect">
            <a:avLst/>
          </a:prstGeom>
          <a:noFill/>
          <a:ln>
            <a:noFill/>
          </a:ln>
        </p:spPr>
      </p:pic>
      <p:sp>
        <p:nvSpPr>
          <p:cNvPr id="151" name="Google Shape;151;p18"/>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52" name="Google Shape;152;p18"/>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Meiosis and Genetic Variation</a:t>
            </a:r>
            <a:br>
              <a:rPr lang="en-US"/>
            </a:br>
            <a:endParaRPr>
              <a:solidFill>
                <a:srgbClr val="0070C0"/>
              </a:solidFill>
            </a:endParaRPr>
          </a:p>
        </p:txBody>
      </p:sp>
      <p:sp>
        <p:nvSpPr>
          <p:cNvPr id="153" name="Google Shape;153;p18"/>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sp>
        <p:nvSpPr>
          <p:cNvPr id="154" name="Google Shape;154;p18"/>
          <p:cNvSpPr/>
          <p:nvPr/>
        </p:nvSpPr>
        <p:spPr>
          <a:xfrm>
            <a:off x="457200" y="5240042"/>
            <a:ext cx="7990423" cy="83099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u="sng">
                <a:solidFill>
                  <a:schemeClr val="dk2"/>
                </a:solidFill>
                <a:latin typeface="Cambria"/>
                <a:ea typeface="Cambria"/>
                <a:cs typeface="Cambria"/>
                <a:sym typeface="Cambria"/>
                <a:hlinkClick r:id="rId4">
                  <a:extLst>
                    <a:ext uri="{A12FA001-AC4F-418D-AE19-62706E023703}">
                      <ahyp:hlinkClr val="tx"/>
                    </a:ext>
                  </a:extLst>
                </a:hlinkClick>
              </a:rPr>
              <a:t>Genetic variation</a:t>
            </a:r>
            <a:r>
              <a:rPr lang="en-US" sz="2400">
                <a:solidFill>
                  <a:schemeClr val="dk1"/>
                </a:solidFill>
                <a:latin typeface="Cambria"/>
                <a:ea typeface="Cambria"/>
                <a:cs typeface="Cambria"/>
                <a:sym typeface="Cambria"/>
              </a:rPr>
              <a:t> refers to differences in the genetic material of individuals in a population.</a:t>
            </a:r>
            <a:endParaRPr sz="2400" cap="none">
              <a:solidFill>
                <a:srgbClr val="393B3C"/>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62" name="Google Shape;162;p19"/>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Meiosis and Genetic Variation</a:t>
            </a:r>
            <a:br>
              <a:rPr lang="en-US"/>
            </a:br>
            <a:endParaRPr>
              <a:solidFill>
                <a:srgbClr val="0070C0"/>
              </a:solidFill>
            </a:endParaRPr>
          </a:p>
        </p:txBody>
      </p:sp>
      <p:sp>
        <p:nvSpPr>
          <p:cNvPr id="163" name="Google Shape;163;p19"/>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sp>
        <p:nvSpPr>
          <p:cNvPr id="164" name="Google Shape;164;p19"/>
          <p:cNvSpPr/>
          <p:nvPr/>
        </p:nvSpPr>
        <p:spPr>
          <a:xfrm>
            <a:off x="457200" y="1365757"/>
            <a:ext cx="8142823" cy="3046988"/>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rgbClr val="393B3C"/>
              </a:buClr>
              <a:buSzPts val="2400"/>
              <a:buFont typeface="Arial"/>
              <a:buChar char="•"/>
            </a:pPr>
            <a:r>
              <a:rPr lang="en-US" sz="2400">
                <a:solidFill>
                  <a:srgbClr val="393B3C"/>
                </a:solidFill>
                <a:latin typeface="Cambria"/>
                <a:ea typeface="Cambria"/>
                <a:cs typeface="Cambria"/>
                <a:sym typeface="Cambria"/>
              </a:rPr>
              <a:t>The arrangement of any one homologous pair does not depend on the arrangement of any other homologous pair. </a:t>
            </a:r>
            <a:br>
              <a:rPr lang="en-US" sz="2400">
                <a:solidFill>
                  <a:srgbClr val="393B3C"/>
                </a:solidFill>
                <a:latin typeface="Cambria"/>
                <a:ea typeface="Cambria"/>
                <a:cs typeface="Cambria"/>
                <a:sym typeface="Cambria"/>
              </a:rPr>
            </a:br>
            <a:endParaRPr sz="2400">
              <a:solidFill>
                <a:srgbClr val="393B3C"/>
              </a:solidFill>
              <a:latin typeface="Cambria"/>
              <a:ea typeface="Cambria"/>
              <a:cs typeface="Cambria"/>
              <a:sym typeface="Cambria"/>
            </a:endParaRPr>
          </a:p>
          <a:p>
            <a:pPr indent="-342900" lvl="0" marL="342900" marR="0" rtl="0" algn="l">
              <a:spcBef>
                <a:spcPts val="0"/>
              </a:spcBef>
              <a:spcAft>
                <a:spcPts val="0"/>
              </a:spcAft>
              <a:buClr>
                <a:srgbClr val="393B3C"/>
              </a:buClr>
              <a:buSzPts val="2400"/>
              <a:buFont typeface="Arial"/>
              <a:buChar char="•"/>
            </a:pPr>
            <a:r>
              <a:rPr lang="en-US" sz="2400">
                <a:solidFill>
                  <a:srgbClr val="393B3C"/>
                </a:solidFill>
                <a:latin typeface="Cambria"/>
                <a:ea typeface="Cambria"/>
                <a:cs typeface="Cambria"/>
                <a:sym typeface="Cambria"/>
              </a:rPr>
              <a:t>Therefore, it is referred to as </a:t>
            </a:r>
            <a:r>
              <a:rPr b="1" lang="en-US" sz="2400" u="sng">
                <a:solidFill>
                  <a:schemeClr val="dk2"/>
                </a:solidFill>
                <a:latin typeface="Cambria"/>
                <a:ea typeface="Cambria"/>
                <a:cs typeface="Cambria"/>
                <a:sym typeface="Cambria"/>
                <a:hlinkClick r:id="rId3">
                  <a:extLst>
                    <a:ext uri="{A12FA001-AC4F-418D-AE19-62706E023703}">
                      <ahyp:hlinkClr val="tx"/>
                    </a:ext>
                  </a:extLst>
                </a:hlinkClick>
              </a:rPr>
              <a:t>independent assortment</a:t>
            </a:r>
            <a:r>
              <a:rPr lang="en-US" sz="2400">
                <a:solidFill>
                  <a:srgbClr val="393B3C"/>
                </a:solidFill>
                <a:latin typeface="Cambria"/>
                <a:ea typeface="Cambria"/>
                <a:cs typeface="Cambria"/>
                <a:sym typeface="Cambria"/>
              </a:rPr>
              <a:t>.</a:t>
            </a:r>
            <a:endParaRPr/>
          </a:p>
          <a:p>
            <a:pPr indent="-190500" lvl="0" marL="342900" marR="0" rtl="0" algn="l">
              <a:spcBef>
                <a:spcPts val="0"/>
              </a:spcBef>
              <a:spcAft>
                <a:spcPts val="0"/>
              </a:spcAft>
              <a:buClr>
                <a:schemeClr val="dk1"/>
              </a:buClr>
              <a:buSzPts val="2400"/>
              <a:buFont typeface="Arial"/>
              <a:buNone/>
            </a:pPr>
            <a:r>
              <a:t/>
            </a:r>
            <a:endParaRPr sz="2400">
              <a:solidFill>
                <a:srgbClr val="393B3C"/>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b="1" lang="en-US" sz="2400" u="sng">
                <a:solidFill>
                  <a:schemeClr val="dk2"/>
                </a:solidFill>
                <a:latin typeface="Cambria"/>
                <a:ea typeface="Cambria"/>
                <a:cs typeface="Cambria"/>
                <a:sym typeface="Cambria"/>
                <a:hlinkClick r:id="rId4">
                  <a:extLst>
                    <a:ext uri="{A12FA001-AC4F-418D-AE19-62706E023703}">
                      <ahyp:hlinkClr val="tx"/>
                    </a:ext>
                  </a:extLst>
                </a:hlinkClick>
              </a:rPr>
              <a:t>Crossing over</a:t>
            </a:r>
            <a:r>
              <a:rPr lang="en-US" sz="2400">
                <a:solidFill>
                  <a:schemeClr val="dk1"/>
                </a:solidFill>
                <a:latin typeface="Cambria"/>
                <a:ea typeface="Cambria"/>
                <a:cs typeface="Cambria"/>
                <a:sym typeface="Cambria"/>
              </a:rPr>
              <a:t> is the exchange of chromosome segments between homologous chromosomes. </a:t>
            </a:r>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72" name="Google Shape;172;p20"/>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Meiosis and Genetic Variation</a:t>
            </a:r>
            <a:br>
              <a:rPr lang="en-US"/>
            </a:br>
            <a:endParaRPr>
              <a:solidFill>
                <a:srgbClr val="0070C0"/>
              </a:solidFill>
            </a:endParaRPr>
          </a:p>
        </p:txBody>
      </p:sp>
      <p:sp>
        <p:nvSpPr>
          <p:cNvPr id="173" name="Google Shape;173;p20"/>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sp>
        <p:nvSpPr>
          <p:cNvPr id="174" name="Google Shape;174;p20"/>
          <p:cNvSpPr/>
          <p:nvPr/>
        </p:nvSpPr>
        <p:spPr>
          <a:xfrm>
            <a:off x="457200" y="2090172"/>
            <a:ext cx="8142823" cy="267765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cap="none">
                <a:solidFill>
                  <a:srgbClr val="393B3C"/>
                </a:solidFill>
                <a:latin typeface="Cambria"/>
                <a:ea typeface="Cambria"/>
                <a:cs typeface="Cambria"/>
                <a:sym typeface="Cambria"/>
              </a:rPr>
              <a:t>EXPLAIN</a:t>
            </a:r>
            <a:br>
              <a:rPr b="1" lang="en-US" sz="2400" cap="none">
                <a:solidFill>
                  <a:srgbClr val="393B3C"/>
                </a:solidFill>
                <a:latin typeface="Cambria"/>
                <a:ea typeface="Cambria"/>
                <a:cs typeface="Cambria"/>
                <a:sym typeface="Cambria"/>
              </a:rPr>
            </a:br>
            <a:endParaRPr b="1" sz="2400" cap="none">
              <a:solidFill>
                <a:srgbClr val="393B3C"/>
              </a:solidFill>
              <a:latin typeface="Cambria"/>
              <a:ea typeface="Cambria"/>
              <a:cs typeface="Cambria"/>
              <a:sym typeface="Cambria"/>
            </a:endParaRPr>
          </a:p>
          <a:p>
            <a:pPr indent="0" lvl="0" marL="0" marR="0" rtl="0" algn="l">
              <a:spcBef>
                <a:spcPts val="0"/>
              </a:spcBef>
              <a:spcAft>
                <a:spcPts val="0"/>
              </a:spcAft>
              <a:buNone/>
            </a:pPr>
            <a:r>
              <a:rPr b="1" lang="en-US" sz="2400">
                <a:solidFill>
                  <a:srgbClr val="393B3C"/>
                </a:solidFill>
                <a:latin typeface="Cambria"/>
                <a:ea typeface="Cambria"/>
                <a:cs typeface="Cambria"/>
                <a:sym typeface="Cambria"/>
              </a:rPr>
              <a:t>Use what you have learned about meiosis and sexual reproduction to construct an explanation for why offspring are not exact replicas of their parents. In your answer, include a discussion of sexual reproduction, independent assortment, and crossing over.</a:t>
            </a:r>
            <a:endParaRPr b="1" i="0" sz="2400">
              <a:solidFill>
                <a:srgbClr val="393B3C"/>
              </a:solidFill>
              <a:latin typeface="Cambria"/>
              <a:ea typeface="Cambria"/>
              <a:cs typeface="Cambria"/>
              <a:sym typeface="Cambria"/>
            </a:endParaRPr>
          </a:p>
        </p:txBody>
      </p:sp>
      <p:pic>
        <p:nvPicPr>
          <p:cNvPr descr="A drawing of a person&#10;&#10;Description automatically generated" id="175" name="Google Shape;175;p20"/>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83" name="Google Shape;183;p21"/>
          <p:cNvSpPr txBox="1"/>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7030A0"/>
              </a:buClr>
              <a:buSzPts val="2800"/>
              <a:buFont typeface="Cambria"/>
              <a:buNone/>
            </a:pPr>
            <a:r>
              <a:rPr b="1" lang="en-US" sz="2800">
                <a:solidFill>
                  <a:srgbClr val="7030A0"/>
                </a:solidFill>
                <a:latin typeface="Cambria"/>
                <a:ea typeface="Cambria"/>
                <a:cs typeface="Cambria"/>
                <a:sym typeface="Cambria"/>
              </a:rPr>
              <a:t>Continue Your Exploration</a:t>
            </a:r>
            <a:endParaRPr/>
          </a:p>
        </p:txBody>
      </p:sp>
      <p:sp>
        <p:nvSpPr>
          <p:cNvPr id="184" name="Google Shape;184;p21"/>
          <p:cNvSpPr/>
          <p:nvPr/>
        </p:nvSpPr>
        <p:spPr>
          <a:xfrm>
            <a:off x="2286000" y="3013502"/>
            <a:ext cx="4572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85" name="Google Shape;185;p21"/>
          <p:cNvSpPr/>
          <p:nvPr/>
        </p:nvSpPr>
        <p:spPr>
          <a:xfrm>
            <a:off x="311099" y="1366719"/>
            <a:ext cx="8375701" cy="3108543"/>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300">
                <a:solidFill>
                  <a:schemeClr val="dk1"/>
                </a:solidFill>
                <a:latin typeface="Cambria"/>
                <a:ea typeface="Cambria"/>
                <a:cs typeface="Cambria"/>
                <a:sym typeface="Cambria"/>
              </a:rPr>
              <a:t>Choose one of the paths below to continue your exploration:</a:t>
            </a:r>
            <a:endParaRPr/>
          </a:p>
          <a:p>
            <a:pPr indent="0" lvl="0" marL="0" marR="0" rtl="0" algn="ctr">
              <a:spcBef>
                <a:spcPts val="0"/>
              </a:spcBef>
              <a:spcAft>
                <a:spcPts val="0"/>
              </a:spcAft>
              <a:buNone/>
            </a:pPr>
            <a:r>
              <a:t/>
            </a:r>
            <a:endParaRPr b="1" sz="2300">
              <a:solidFill>
                <a:schemeClr val="dk1"/>
              </a:solidFill>
              <a:latin typeface="Cambria"/>
              <a:ea typeface="Cambria"/>
              <a:cs typeface="Cambria"/>
              <a:sym typeface="Cambria"/>
            </a:endParaRPr>
          </a:p>
          <a:p>
            <a:pPr indent="0" lvl="0" marL="0" marR="0" rtl="0" algn="l">
              <a:spcBef>
                <a:spcPts val="0"/>
              </a:spcBef>
              <a:spcAft>
                <a:spcPts val="0"/>
              </a:spcAft>
              <a:buNone/>
            </a:pPr>
            <a:r>
              <a:t/>
            </a:r>
            <a:endParaRPr b="1" sz="25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500"/>
              <a:buFont typeface="Arial"/>
              <a:buChar char="•"/>
            </a:pPr>
            <a:r>
              <a:rPr b="1" lang="en-US" sz="2500">
                <a:solidFill>
                  <a:schemeClr val="dk1"/>
                </a:solidFill>
                <a:latin typeface="Cambria"/>
                <a:ea typeface="Cambria"/>
                <a:cs typeface="Cambria"/>
                <a:sym typeface="Cambria"/>
              </a:rPr>
              <a:t>Investigating Genetic Linkage</a:t>
            </a:r>
            <a:endParaRPr/>
          </a:p>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500"/>
              <a:buFont typeface="Arial"/>
              <a:buChar char="•"/>
            </a:pPr>
            <a:r>
              <a:rPr b="1" lang="en-US" sz="2500">
                <a:solidFill>
                  <a:schemeClr val="dk1"/>
                </a:solidFill>
                <a:latin typeface="Cambria"/>
                <a:ea typeface="Cambria"/>
                <a:cs typeface="Cambria"/>
                <a:sym typeface="Cambria"/>
              </a:rPr>
              <a:t>Gene Duplication in Plants</a:t>
            </a:r>
            <a:endParaRPr/>
          </a:p>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500"/>
              <a:buFont typeface="Arial"/>
              <a:buChar char="•"/>
            </a:pPr>
            <a:r>
              <a:rPr b="1" lang="en-US" sz="2500">
                <a:solidFill>
                  <a:schemeClr val="dk1"/>
                </a:solidFill>
                <a:latin typeface="Cambria"/>
                <a:ea typeface="Cambria"/>
                <a:cs typeface="Cambria"/>
                <a:sym typeface="Cambria"/>
              </a:rPr>
              <a:t>Gathering Evidence for Genetic Diversity</a:t>
            </a:r>
            <a:endParaRPr/>
          </a:p>
        </p:txBody>
      </p:sp>
      <p:sp>
        <p:nvSpPr>
          <p:cNvPr id="186" name="Google Shape;186;p21"/>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2"/>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Can You Explain It?</a:t>
            </a:r>
            <a:endParaRPr/>
          </a:p>
        </p:txBody>
      </p:sp>
      <p:sp>
        <p:nvSpPr>
          <p:cNvPr id="194" name="Google Shape;194;p2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95" name="Google Shape;195;p22"/>
          <p:cNvSpPr/>
          <p:nvPr/>
        </p:nvSpPr>
        <p:spPr>
          <a:xfrm>
            <a:off x="376595" y="914354"/>
            <a:ext cx="8521800" cy="56323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In general, how likely is it that there is someone in the world who is genetically identical to you? Your explanation should include a discussion of sexual reproduction, meiosis, crossing over, and independent assortment.</a:t>
            </a:r>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Cambria"/>
              <a:buAutoNum type="arabicPeriod"/>
            </a:pPr>
            <a:r>
              <a:rPr b="1" lang="en-US" sz="2400">
                <a:solidFill>
                  <a:schemeClr val="dk1"/>
                </a:solidFill>
                <a:latin typeface="Cambria"/>
                <a:ea typeface="Cambria"/>
                <a:cs typeface="Cambria"/>
                <a:sym typeface="Cambria"/>
              </a:rPr>
              <a:t>State your claim.</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Cambria"/>
              <a:buAutoNum type="arabicPeriod"/>
            </a:pPr>
            <a:r>
              <a:rPr b="1" lang="en-US" sz="2400">
                <a:solidFill>
                  <a:schemeClr val="dk1"/>
                </a:solidFill>
                <a:latin typeface="Cambria"/>
                <a:ea typeface="Cambria"/>
                <a:cs typeface="Cambria"/>
                <a:sym typeface="Cambria"/>
              </a:rPr>
              <a:t>Cite evidence to support your claim. Include models and examples as necessary.</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Cambria"/>
              <a:buAutoNum type="arabicPeriod"/>
            </a:pPr>
            <a:r>
              <a:rPr b="1" lang="en-US" sz="2400">
                <a:solidFill>
                  <a:schemeClr val="dk1"/>
                </a:solidFill>
                <a:latin typeface="Cambria"/>
                <a:ea typeface="Cambria"/>
                <a:cs typeface="Cambria"/>
                <a:sym typeface="Cambria"/>
              </a:rPr>
              <a:t>Explain how the evidence you cited supports your claim. For example, consider the number of possible chromosome combinations made by independent assortment. How would this evidence support the statement you are making?</a:t>
            </a:r>
            <a:endParaRPr/>
          </a:p>
        </p:txBody>
      </p:sp>
      <p:pic>
        <p:nvPicPr>
          <p:cNvPr descr="A drawing of a person&#10;&#10;Description automatically generated" id="196" name="Google Shape;196;p22"/>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197" name="Google Shape;197;p22"/>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3"/>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Image Credits</a:t>
            </a:r>
            <a:endParaRPr/>
          </a:p>
        </p:txBody>
      </p:sp>
      <p:sp>
        <p:nvSpPr>
          <p:cNvPr id="203" name="Google Shape;203;p23"/>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chemeClr val="dk1"/>
              </a:buClr>
              <a:buSzPts val="2880"/>
              <a:buNone/>
            </a:pPr>
            <a:r>
              <a:rPr b="1" lang="en-US"/>
              <a:t>Unit 7 Lesson 1</a:t>
            </a:r>
            <a:endParaRPr/>
          </a:p>
          <a:p>
            <a:pPr indent="0" lvl="0" marL="0" rtl="0" algn="l">
              <a:spcBef>
                <a:spcPts val="0"/>
              </a:spcBef>
              <a:spcAft>
                <a:spcPts val="0"/>
              </a:spcAft>
              <a:buClr>
                <a:schemeClr val="dk1"/>
              </a:buClr>
              <a:buSzPts val="2880"/>
              <a:buNone/>
            </a:pPr>
            <a:r>
              <a:t/>
            </a:r>
            <a:endParaRPr b="1"/>
          </a:p>
          <a:p>
            <a:pPr indent="0" lvl="0" marL="0" rtl="0" algn="l">
              <a:spcBef>
                <a:spcPts val="0"/>
              </a:spcBef>
              <a:spcAft>
                <a:spcPts val="0"/>
              </a:spcAft>
              <a:buClr>
                <a:schemeClr val="dk1"/>
              </a:buClr>
              <a:buSzPts val="2880"/>
              <a:buNone/>
            </a:pPr>
            <a:r>
              <a:rPr i="1" lang="en-US"/>
              <a:t>DNA sample</a:t>
            </a:r>
            <a:r>
              <a:rPr lang="en-US"/>
              <a:t> ©Volker Steger/Science Source; </a:t>
            </a:r>
            <a:r>
              <a:rPr i="1" lang="en-US"/>
              <a:t>DNA computer model</a:t>
            </a:r>
            <a:r>
              <a:rPr lang="en-US"/>
              <a:t> Image of PDB entry 3L4V created with Chimera (http://www.rbvi.ucsf.edu/chimera/); </a:t>
            </a:r>
            <a:r>
              <a:rPr i="1" lang="en-US"/>
              <a:t>two girls</a:t>
            </a:r>
            <a:r>
              <a:rPr lang="en-US"/>
              <a:t> ©Design Pics Inc./Alamy; </a:t>
            </a:r>
            <a:r>
              <a:rPr i="1" lang="en-US"/>
              <a:t>karyotype</a:t>
            </a:r>
            <a:r>
              <a:rPr lang="en-US"/>
              <a:t> ©Biophoto Associates/Colorization by: Mary Martin/Science Source; </a:t>
            </a:r>
            <a:r>
              <a:rPr i="1" lang="en-US"/>
              <a:t>cat and kittens</a:t>
            </a:r>
            <a:r>
              <a:rPr lang="en-US"/>
              <a:t> ©Leonidovich/Fotolia</a:t>
            </a:r>
            <a:endParaRPr/>
          </a:p>
          <a:p>
            <a:pPr indent="0" lvl="0" marL="0" rtl="0" algn="l">
              <a:spcBef>
                <a:spcPts val="0"/>
              </a:spcBef>
              <a:spcAft>
                <a:spcPts val="0"/>
              </a:spcAft>
              <a:buClr>
                <a:schemeClr val="dk1"/>
              </a:buClr>
              <a:buSzPts val="2880"/>
              <a:buNone/>
            </a:pPr>
            <a:r>
              <a:t/>
            </a:r>
            <a:endParaRPr b="1"/>
          </a:p>
          <a:p>
            <a:pPr indent="0" lvl="0" marL="0" rtl="0" algn="l">
              <a:spcBef>
                <a:spcPts val="0"/>
              </a:spcBef>
              <a:spcAft>
                <a:spcPts val="0"/>
              </a:spcAft>
              <a:buClr>
                <a:schemeClr val="dk1"/>
              </a:buClr>
              <a:buSzPts val="2880"/>
              <a:buNone/>
            </a:pPr>
            <a:r>
              <a:t/>
            </a:r>
            <a:endParaRPr b="1" i="1"/>
          </a:p>
        </p:txBody>
      </p:sp>
      <p:sp>
        <p:nvSpPr>
          <p:cNvPr id="204" name="Google Shape;204;p23"/>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9"/>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Can You Explain It?</a:t>
            </a:r>
            <a:endParaRPr/>
          </a:p>
        </p:txBody>
      </p:sp>
      <p:sp>
        <p:nvSpPr>
          <p:cNvPr id="49" name="Google Shape;49;p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pic>
        <p:nvPicPr>
          <p:cNvPr descr="A drawing of a person&#10;&#10;Description automatically generated" id="50" name="Google Shape;50;p9"/>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51" name="Google Shape;51;p9"/>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pic>
        <p:nvPicPr>
          <p:cNvPr id="52" name="Google Shape;52;p9"/>
          <p:cNvPicPr preferRelativeResize="0"/>
          <p:nvPr/>
        </p:nvPicPr>
        <p:blipFill rotWithShape="1">
          <a:blip r:embed="rId4">
            <a:alphaModFix/>
          </a:blip>
          <a:srcRect b="0" l="0" r="0" t="0"/>
          <a:stretch/>
        </p:blipFill>
        <p:spPr>
          <a:xfrm>
            <a:off x="311100" y="1620205"/>
            <a:ext cx="5257019" cy="3940840"/>
          </a:xfrm>
          <a:prstGeom prst="rect">
            <a:avLst/>
          </a:prstGeom>
          <a:noFill/>
          <a:ln>
            <a:noFill/>
          </a:ln>
        </p:spPr>
      </p:pic>
      <p:sp>
        <p:nvSpPr>
          <p:cNvPr id="53" name="Google Shape;53;p9"/>
          <p:cNvSpPr/>
          <p:nvPr/>
        </p:nvSpPr>
        <p:spPr>
          <a:xfrm>
            <a:off x="5889131" y="2436463"/>
            <a:ext cx="2877169" cy="230832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What do you think the chances are that there is someone in the world exactly like you?</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61" name="Google Shape;61;p10"/>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Chromosomes and Meiosis</a:t>
            </a:r>
            <a:endParaRPr/>
          </a:p>
        </p:txBody>
      </p:sp>
      <p:sp>
        <p:nvSpPr>
          <p:cNvPr id="62" name="Google Shape;62;p10"/>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pic>
        <p:nvPicPr>
          <p:cNvPr id="63" name="Google Shape;63;p10"/>
          <p:cNvPicPr preferRelativeResize="0"/>
          <p:nvPr/>
        </p:nvPicPr>
        <p:blipFill rotWithShape="1">
          <a:blip r:embed="rId3">
            <a:alphaModFix/>
          </a:blip>
          <a:srcRect b="0" l="0" r="0" t="0"/>
          <a:stretch/>
        </p:blipFill>
        <p:spPr>
          <a:xfrm>
            <a:off x="1599092" y="1532230"/>
            <a:ext cx="5945816" cy="4457185"/>
          </a:xfrm>
          <a:prstGeom prst="rect">
            <a:avLst/>
          </a:prstGeom>
          <a:noFill/>
          <a:ln>
            <a:noFill/>
          </a:ln>
        </p:spPr>
      </p:pic>
      <p:sp>
        <p:nvSpPr>
          <p:cNvPr id="64" name="Google Shape;64;p10"/>
          <p:cNvSpPr/>
          <p:nvPr/>
        </p:nvSpPr>
        <p:spPr>
          <a:xfrm>
            <a:off x="2442089" y="868585"/>
            <a:ext cx="4259820"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55595B"/>
                </a:solidFill>
                <a:latin typeface="Cambria"/>
                <a:ea typeface="Cambria"/>
                <a:cs typeface="Cambria"/>
                <a:sym typeface="Cambria"/>
              </a:rPr>
              <a:t>Chromosomes in a Human Cell.</a:t>
            </a:r>
            <a:endParaRPr sz="2400">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72" name="Google Shape;72;p11"/>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Chromosomes and Meiosis</a:t>
            </a:r>
            <a:endParaRPr/>
          </a:p>
        </p:txBody>
      </p:sp>
      <p:sp>
        <p:nvSpPr>
          <p:cNvPr id="73" name="Google Shape;73;p11"/>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sp>
        <p:nvSpPr>
          <p:cNvPr id="74" name="Google Shape;74;p11"/>
          <p:cNvSpPr/>
          <p:nvPr/>
        </p:nvSpPr>
        <p:spPr>
          <a:xfrm>
            <a:off x="301978" y="1043435"/>
            <a:ext cx="8540044" cy="4154984"/>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rgbClr val="F38030"/>
              </a:buClr>
              <a:buSzPts val="2400"/>
              <a:buFont typeface="Arial"/>
              <a:buChar char="•"/>
            </a:pPr>
            <a:r>
              <a:rPr b="1" lang="en-US" sz="2400" u="sng">
                <a:solidFill>
                  <a:schemeClr val="dk2"/>
                </a:solidFill>
                <a:latin typeface="Cambria"/>
                <a:ea typeface="Cambria"/>
                <a:cs typeface="Cambria"/>
                <a:sym typeface="Cambria"/>
                <a:hlinkClick r:id="rId3">
                  <a:extLst>
                    <a:ext uri="{A12FA001-AC4F-418D-AE19-62706E023703}">
                      <ahyp:hlinkClr val="tx"/>
                    </a:ext>
                  </a:extLst>
                </a:hlinkClick>
              </a:rPr>
              <a:t>Homologous chromosomes</a:t>
            </a:r>
            <a:r>
              <a:rPr lang="en-US" sz="2400">
                <a:solidFill>
                  <a:srgbClr val="393B3C"/>
                </a:solidFill>
                <a:latin typeface="Cambria"/>
                <a:ea typeface="Cambria"/>
                <a:cs typeface="Cambria"/>
                <a:sym typeface="Cambria"/>
              </a:rPr>
              <a:t> are two chromosomes—one inherited from the mother, one from the father—that have the same length and general appearance.</a:t>
            </a:r>
            <a:endParaRPr sz="2400">
              <a:solidFill>
                <a:schemeClr val="dk1"/>
              </a:solidFill>
              <a:latin typeface="Cambria"/>
              <a:ea typeface="Cambria"/>
              <a:cs typeface="Cambria"/>
              <a:sym typeface="Cambria"/>
            </a:endParaRPr>
          </a:p>
          <a:p>
            <a:pPr indent="-190500" lvl="0" marL="342900" marR="0" rtl="0" algn="l">
              <a:spcBef>
                <a:spcPts val="0"/>
              </a:spcBef>
              <a:spcAft>
                <a:spcPts val="0"/>
              </a:spcAft>
              <a:buClr>
                <a:schemeClr val="dk1"/>
              </a:buClr>
              <a:buSzPts val="2400"/>
              <a:buFont typeface="Arial"/>
              <a:buNone/>
            </a:pPr>
            <a:r>
              <a:t/>
            </a:r>
            <a:endParaRPr sz="2400">
              <a:solidFill>
                <a:srgbClr val="393B3C"/>
              </a:solidFill>
              <a:latin typeface="Cambria"/>
              <a:ea typeface="Cambria"/>
              <a:cs typeface="Cambria"/>
              <a:sym typeface="Cambria"/>
            </a:endParaRPr>
          </a:p>
          <a:p>
            <a:pPr indent="-342900" lvl="0" marL="342900" marR="0" rtl="0" algn="l">
              <a:spcBef>
                <a:spcPts val="0"/>
              </a:spcBef>
              <a:spcAft>
                <a:spcPts val="0"/>
              </a:spcAft>
              <a:buClr>
                <a:srgbClr val="393B3C"/>
              </a:buClr>
              <a:buSzPts val="2400"/>
              <a:buFont typeface="Arial"/>
              <a:buChar char="•"/>
            </a:pPr>
            <a:r>
              <a:rPr lang="en-US" sz="2400">
                <a:solidFill>
                  <a:srgbClr val="393B3C"/>
                </a:solidFill>
                <a:latin typeface="Cambria"/>
                <a:ea typeface="Cambria"/>
                <a:cs typeface="Cambria"/>
                <a:sym typeface="Cambria"/>
              </a:rPr>
              <a:t>Chromosome pairs 1 through 22 makes up your </a:t>
            </a:r>
            <a:r>
              <a:rPr b="1" lang="en-US" sz="2400" u="sng">
                <a:solidFill>
                  <a:schemeClr val="dk2"/>
                </a:solidFill>
                <a:latin typeface="Cambria"/>
                <a:ea typeface="Cambria"/>
                <a:cs typeface="Cambria"/>
                <a:sym typeface="Cambria"/>
                <a:hlinkClick r:id="rId4">
                  <a:extLst>
                    <a:ext uri="{A12FA001-AC4F-418D-AE19-62706E023703}">
                      <ahyp:hlinkClr val="tx"/>
                    </a:ext>
                  </a:extLst>
                </a:hlinkClick>
              </a:rPr>
              <a:t>autosomes</a:t>
            </a:r>
            <a:r>
              <a:rPr lang="en-US" sz="2400">
                <a:solidFill>
                  <a:srgbClr val="393B3C"/>
                </a:solidFill>
                <a:latin typeface="Cambria"/>
                <a:ea typeface="Cambria"/>
                <a:cs typeface="Cambria"/>
                <a:sym typeface="Cambria"/>
              </a:rPr>
              <a:t>, which are chromosomes that contain genes for characteristics not directly related to the sex of an organism.</a:t>
            </a:r>
            <a:endParaRPr/>
          </a:p>
          <a:p>
            <a:pPr indent="0" lvl="0" marL="0" marR="0" rtl="0" algn="l">
              <a:spcBef>
                <a:spcPts val="0"/>
              </a:spcBef>
              <a:spcAft>
                <a:spcPts val="0"/>
              </a:spcAft>
              <a:buNone/>
            </a:pPr>
            <a:r>
              <a:rPr lang="en-US" sz="2400">
                <a:solidFill>
                  <a:srgbClr val="393B3C"/>
                </a:solidFill>
                <a:latin typeface="Cambria"/>
                <a:ea typeface="Cambria"/>
                <a:cs typeface="Cambria"/>
                <a:sym typeface="Cambria"/>
              </a:rPr>
              <a:t> </a:t>
            </a:r>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Humans have two very different </a:t>
            </a:r>
            <a:r>
              <a:rPr b="1" lang="en-US" sz="2400" u="sng">
                <a:solidFill>
                  <a:schemeClr val="dk2"/>
                </a:solidFill>
                <a:latin typeface="Cambria"/>
                <a:ea typeface="Cambria"/>
                <a:cs typeface="Cambria"/>
                <a:sym typeface="Cambria"/>
                <a:hlinkClick r:id="rId5">
                  <a:extLst>
                    <a:ext uri="{A12FA001-AC4F-418D-AE19-62706E023703}">
                      <ahyp:hlinkClr val="tx"/>
                    </a:ext>
                  </a:extLst>
                </a:hlinkClick>
              </a:rPr>
              <a:t>sex chromosomes</a:t>
            </a:r>
            <a:r>
              <a:rPr lang="en-US" sz="2400">
                <a:solidFill>
                  <a:schemeClr val="dk1"/>
                </a:solidFill>
                <a:latin typeface="Cambria"/>
                <a:ea typeface="Cambria"/>
                <a:cs typeface="Cambria"/>
                <a:sym typeface="Cambria"/>
              </a:rPr>
              <a:t>: X and Y. In all mammals, including humans, an organism's sex is primarily determined by the XY system.</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82" name="Google Shape;82;p12"/>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Chromosomes and Meiosis</a:t>
            </a:r>
            <a:endParaRPr/>
          </a:p>
        </p:txBody>
      </p:sp>
      <p:sp>
        <p:nvSpPr>
          <p:cNvPr id="83" name="Google Shape;83;p12"/>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pic>
        <p:nvPicPr>
          <p:cNvPr id="84" name="Google Shape;84;p12"/>
          <p:cNvPicPr preferRelativeResize="0"/>
          <p:nvPr/>
        </p:nvPicPr>
        <p:blipFill rotWithShape="1">
          <a:blip r:embed="rId3">
            <a:alphaModFix/>
          </a:blip>
          <a:srcRect b="0" l="0" r="0" t="0"/>
          <a:stretch/>
        </p:blipFill>
        <p:spPr>
          <a:xfrm>
            <a:off x="0" y="0"/>
            <a:ext cx="9144000" cy="6858000"/>
          </a:xfrm>
          <a:prstGeom prst="rect">
            <a:avLst/>
          </a:prstGeom>
          <a:noFill/>
          <a:ln>
            <a:noFill/>
          </a:ln>
        </p:spPr>
      </p:pic>
      <p:pic>
        <p:nvPicPr>
          <p:cNvPr id="85" name="Google Shape;85;p12"/>
          <p:cNvPicPr preferRelativeResize="0"/>
          <p:nvPr/>
        </p:nvPicPr>
        <p:blipFill rotWithShape="1">
          <a:blip r:embed="rId4">
            <a:alphaModFix/>
          </a:blip>
          <a:srcRect b="0" l="0" r="0" t="0"/>
          <a:stretch/>
        </p:blipFill>
        <p:spPr>
          <a:xfrm>
            <a:off x="302682" y="1442840"/>
            <a:ext cx="5046715" cy="3783189"/>
          </a:xfrm>
          <a:prstGeom prst="rect">
            <a:avLst/>
          </a:prstGeom>
          <a:noFill/>
          <a:ln>
            <a:noFill/>
          </a:ln>
        </p:spPr>
      </p:pic>
      <p:sp>
        <p:nvSpPr>
          <p:cNvPr id="86" name="Google Shape;86;p12"/>
          <p:cNvSpPr/>
          <p:nvPr/>
        </p:nvSpPr>
        <p:spPr>
          <a:xfrm>
            <a:off x="5349399" y="1653410"/>
            <a:ext cx="3491919" cy="3046988"/>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rgbClr val="393B3C"/>
              </a:buClr>
              <a:buSzPts val="2400"/>
              <a:buFont typeface="Arial"/>
              <a:buChar char="•"/>
            </a:pPr>
            <a:r>
              <a:rPr lang="en-US" sz="2400">
                <a:solidFill>
                  <a:srgbClr val="393B3C"/>
                </a:solidFill>
                <a:latin typeface="Cambria"/>
                <a:ea typeface="Cambria"/>
                <a:cs typeface="Cambria"/>
                <a:sym typeface="Cambria"/>
              </a:rPr>
              <a:t>Unlike body cells, </a:t>
            </a:r>
            <a:r>
              <a:rPr b="1" lang="en-US" sz="2400" u="sng">
                <a:solidFill>
                  <a:schemeClr val="dk2"/>
                </a:solidFill>
                <a:latin typeface="Cambria"/>
                <a:ea typeface="Cambria"/>
                <a:cs typeface="Cambria"/>
                <a:sym typeface="Cambria"/>
                <a:hlinkClick r:id="rId5">
                  <a:extLst>
                    <a:ext uri="{A12FA001-AC4F-418D-AE19-62706E023703}">
                      <ahyp:hlinkClr val="tx"/>
                    </a:ext>
                  </a:extLst>
                </a:hlinkClick>
              </a:rPr>
              <a:t>gametes</a:t>
            </a:r>
            <a:r>
              <a:rPr lang="en-US" sz="2400">
                <a:solidFill>
                  <a:srgbClr val="393B3C"/>
                </a:solidFill>
                <a:latin typeface="Cambria"/>
                <a:ea typeface="Cambria"/>
                <a:cs typeface="Cambria"/>
                <a:sym typeface="Cambria"/>
              </a:rPr>
              <a:t> have only one copy of each chromosome. </a:t>
            </a:r>
            <a:endParaRPr/>
          </a:p>
          <a:p>
            <a:pPr indent="-190500" lvl="0" marL="342900" marR="0" rtl="0" algn="l">
              <a:spcBef>
                <a:spcPts val="0"/>
              </a:spcBef>
              <a:spcAft>
                <a:spcPts val="0"/>
              </a:spcAft>
              <a:buClr>
                <a:schemeClr val="dk1"/>
              </a:buClr>
              <a:buSzPts val="2400"/>
              <a:buFont typeface="Arial"/>
              <a:buNone/>
            </a:pPr>
            <a:r>
              <a:t/>
            </a:r>
            <a:endParaRPr sz="2400">
              <a:solidFill>
                <a:srgbClr val="393B3C"/>
              </a:solidFill>
              <a:latin typeface="Cambria"/>
              <a:ea typeface="Cambria"/>
              <a:cs typeface="Cambria"/>
              <a:sym typeface="Cambria"/>
            </a:endParaRPr>
          </a:p>
          <a:p>
            <a:pPr indent="-342900" lvl="0" marL="342900" marR="0" rtl="0" algn="l">
              <a:spcBef>
                <a:spcPts val="0"/>
              </a:spcBef>
              <a:spcAft>
                <a:spcPts val="0"/>
              </a:spcAft>
              <a:buClr>
                <a:srgbClr val="393B3C"/>
              </a:buClr>
              <a:buSzPts val="2400"/>
              <a:buFont typeface="Arial"/>
              <a:buChar char="•"/>
            </a:pPr>
            <a:r>
              <a:rPr lang="en-US" sz="2400">
                <a:solidFill>
                  <a:srgbClr val="393B3C"/>
                </a:solidFill>
                <a:latin typeface="Cambria"/>
                <a:ea typeface="Cambria"/>
                <a:cs typeface="Cambria"/>
                <a:sym typeface="Cambria"/>
              </a:rPr>
              <a:t>These cells are called haploid and can be represented as </a:t>
            </a:r>
            <a:r>
              <a:rPr i="1" lang="en-US" sz="2400">
                <a:solidFill>
                  <a:srgbClr val="393B3C"/>
                </a:solidFill>
                <a:latin typeface="Cambria"/>
                <a:ea typeface="Cambria"/>
                <a:cs typeface="Cambria"/>
                <a:sym typeface="Cambria"/>
              </a:rPr>
              <a:t>n</a:t>
            </a:r>
            <a:r>
              <a:rPr lang="en-US" sz="2400">
                <a:solidFill>
                  <a:srgbClr val="393B3C"/>
                </a:solidFill>
                <a:latin typeface="Cambria"/>
                <a:ea typeface="Cambria"/>
                <a:cs typeface="Cambria"/>
                <a:sym typeface="Cambria"/>
              </a:rPr>
              <a:t>.</a:t>
            </a:r>
            <a:endParaRPr sz="2400">
              <a:solidFill>
                <a:schemeClr val="dk1"/>
              </a:solidFill>
              <a:latin typeface="Cambria"/>
              <a:ea typeface="Cambria"/>
              <a:cs typeface="Cambria"/>
              <a:sym typeface="Cambria"/>
            </a:endParaRPr>
          </a:p>
        </p:txBody>
      </p:sp>
      <p:sp>
        <p:nvSpPr>
          <p:cNvPr id="87" name="Google Shape;87;p12"/>
          <p:cNvSpPr/>
          <p:nvPr/>
        </p:nvSpPr>
        <p:spPr>
          <a:xfrm>
            <a:off x="457200" y="5394114"/>
            <a:ext cx="4572000"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55595B"/>
                </a:solidFill>
                <a:latin typeface="Cambria"/>
                <a:ea typeface="Cambria"/>
                <a:cs typeface="Cambria"/>
                <a:sym typeface="Cambria"/>
              </a:rPr>
              <a:t>Gametes include eggs and sperm. </a:t>
            </a:r>
            <a:endParaRPr sz="2400">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3"/>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95" name="Google Shape;95;p13"/>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Chromosomes and Meiosis</a:t>
            </a:r>
            <a:endParaRPr/>
          </a:p>
        </p:txBody>
      </p:sp>
      <p:sp>
        <p:nvSpPr>
          <p:cNvPr id="96" name="Google Shape;96;p13"/>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sp>
        <p:nvSpPr>
          <p:cNvPr id="97" name="Google Shape;97;p13"/>
          <p:cNvSpPr/>
          <p:nvPr/>
        </p:nvSpPr>
        <p:spPr>
          <a:xfrm>
            <a:off x="575733" y="1536174"/>
            <a:ext cx="8024290" cy="378565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cap="none">
                <a:solidFill>
                  <a:srgbClr val="393B3C"/>
                </a:solidFill>
                <a:latin typeface="Cambria"/>
                <a:ea typeface="Cambria"/>
                <a:cs typeface="Cambria"/>
                <a:sym typeface="Cambria"/>
              </a:rPr>
              <a:t>EXPLAIN</a:t>
            </a:r>
            <a:br>
              <a:rPr b="1" lang="en-US" sz="2400" cap="none">
                <a:solidFill>
                  <a:srgbClr val="393B3C"/>
                </a:solidFill>
                <a:latin typeface="Cambria"/>
                <a:ea typeface="Cambria"/>
                <a:cs typeface="Cambria"/>
                <a:sym typeface="Cambria"/>
              </a:rPr>
            </a:br>
            <a:endParaRPr b="1" sz="2400" cap="none">
              <a:solidFill>
                <a:srgbClr val="393B3C"/>
              </a:solidFill>
              <a:latin typeface="Cambria"/>
              <a:ea typeface="Cambria"/>
              <a:cs typeface="Cambria"/>
              <a:sym typeface="Cambria"/>
            </a:endParaRPr>
          </a:p>
          <a:p>
            <a:pPr indent="0" lvl="0" marL="0" marR="0" rtl="0" algn="l">
              <a:spcBef>
                <a:spcPts val="0"/>
              </a:spcBef>
              <a:spcAft>
                <a:spcPts val="0"/>
              </a:spcAft>
              <a:buNone/>
            </a:pPr>
            <a:r>
              <a:rPr b="1" lang="en-US" sz="2400">
                <a:solidFill>
                  <a:srgbClr val="393B3C"/>
                </a:solidFill>
                <a:latin typeface="Cambria"/>
                <a:ea typeface="Cambria"/>
                <a:cs typeface="Cambria"/>
                <a:sym typeface="Cambria"/>
              </a:rPr>
              <a:t>Answer the following questions about body cells and gametes.</a:t>
            </a:r>
            <a:endParaRPr/>
          </a:p>
          <a:p>
            <a:pPr indent="0" lvl="0" marL="0" marR="0" rtl="0" algn="l">
              <a:spcBef>
                <a:spcPts val="0"/>
              </a:spcBef>
              <a:spcAft>
                <a:spcPts val="0"/>
              </a:spcAft>
              <a:buNone/>
            </a:pPr>
            <a:r>
              <a:t/>
            </a:r>
            <a:endParaRPr b="1" sz="2400">
              <a:solidFill>
                <a:srgbClr val="393B3C"/>
              </a:solidFill>
              <a:latin typeface="Cambria"/>
              <a:ea typeface="Cambria"/>
              <a:cs typeface="Cambria"/>
              <a:sym typeface="Cambria"/>
            </a:endParaRPr>
          </a:p>
          <a:p>
            <a:pPr indent="-457200" lvl="0" marL="457200" marR="0" rtl="0" algn="l">
              <a:spcBef>
                <a:spcPts val="0"/>
              </a:spcBef>
              <a:spcAft>
                <a:spcPts val="0"/>
              </a:spcAft>
              <a:buClr>
                <a:srgbClr val="393B3C"/>
              </a:buClr>
              <a:buSzPts val="2400"/>
              <a:buFont typeface="Cambria"/>
              <a:buAutoNum type="arabicPeriod"/>
            </a:pPr>
            <a:r>
              <a:rPr b="1" lang="en-US" sz="2400">
                <a:solidFill>
                  <a:srgbClr val="393B3C"/>
                </a:solidFill>
                <a:latin typeface="Cambria"/>
                <a:ea typeface="Cambria"/>
                <a:cs typeface="Cambria"/>
                <a:sym typeface="Cambria"/>
              </a:rPr>
              <a:t>What is an example of a body cell in your body?</a:t>
            </a:r>
            <a:br>
              <a:rPr b="1" lang="en-US" sz="2400">
                <a:solidFill>
                  <a:srgbClr val="393B3C"/>
                </a:solidFill>
                <a:latin typeface="Cambria"/>
                <a:ea typeface="Cambria"/>
                <a:cs typeface="Cambria"/>
                <a:sym typeface="Cambria"/>
              </a:rPr>
            </a:br>
            <a:endParaRPr b="1" sz="2400">
              <a:solidFill>
                <a:srgbClr val="393B3C"/>
              </a:solidFill>
              <a:latin typeface="Cambria"/>
              <a:ea typeface="Cambria"/>
              <a:cs typeface="Cambria"/>
              <a:sym typeface="Cambria"/>
            </a:endParaRPr>
          </a:p>
          <a:p>
            <a:pPr indent="-457200" lvl="0" marL="457200" marR="0" rtl="0" algn="l">
              <a:spcBef>
                <a:spcPts val="0"/>
              </a:spcBef>
              <a:spcAft>
                <a:spcPts val="0"/>
              </a:spcAft>
              <a:buClr>
                <a:srgbClr val="393B3C"/>
              </a:buClr>
              <a:buSzPts val="2400"/>
              <a:buFont typeface="Cambria"/>
              <a:buAutoNum type="arabicPeriod"/>
            </a:pPr>
            <a:r>
              <a:rPr b="1" lang="en-US" sz="2400">
                <a:solidFill>
                  <a:srgbClr val="393B3C"/>
                </a:solidFill>
                <a:latin typeface="Cambria"/>
                <a:ea typeface="Cambria"/>
                <a:cs typeface="Cambria"/>
                <a:sym typeface="Cambria"/>
              </a:rPr>
              <a:t>Why do gametes have half a set of DNA? What would happen if they had a full set of DNA? Explain your answer.</a:t>
            </a:r>
            <a:endParaRPr b="1" i="0" sz="2400">
              <a:solidFill>
                <a:srgbClr val="393B3C"/>
              </a:solidFill>
              <a:latin typeface="Cambria"/>
              <a:ea typeface="Cambria"/>
              <a:cs typeface="Cambria"/>
              <a:sym typeface="Cambria"/>
            </a:endParaRPr>
          </a:p>
        </p:txBody>
      </p:sp>
      <p:pic>
        <p:nvPicPr>
          <p:cNvPr descr="A drawing of a person&#10;&#10;Description automatically generated" id="98" name="Google Shape;98;p13"/>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06" name="Google Shape;106;p14"/>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The Process of Meiosis</a:t>
            </a:r>
            <a:endParaRPr/>
          </a:p>
        </p:txBody>
      </p:sp>
      <p:sp>
        <p:nvSpPr>
          <p:cNvPr id="107" name="Google Shape;107;p14"/>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pic>
        <p:nvPicPr>
          <p:cNvPr id="108" name="Google Shape;108;p14"/>
          <p:cNvPicPr preferRelativeResize="0"/>
          <p:nvPr/>
        </p:nvPicPr>
        <p:blipFill rotWithShape="1">
          <a:blip r:embed="rId3">
            <a:alphaModFix/>
          </a:blip>
          <a:srcRect b="10984" l="0" r="0" t="12190"/>
          <a:stretch/>
        </p:blipFill>
        <p:spPr>
          <a:xfrm>
            <a:off x="1985930" y="946253"/>
            <a:ext cx="5312134" cy="3059289"/>
          </a:xfrm>
          <a:prstGeom prst="rect">
            <a:avLst/>
          </a:prstGeom>
          <a:noFill/>
          <a:ln>
            <a:noFill/>
          </a:ln>
        </p:spPr>
      </p:pic>
      <p:sp>
        <p:nvSpPr>
          <p:cNvPr id="109" name="Google Shape;109;p14"/>
          <p:cNvSpPr/>
          <p:nvPr/>
        </p:nvSpPr>
        <p:spPr>
          <a:xfrm>
            <a:off x="784578" y="4180344"/>
            <a:ext cx="8359422" cy="2677656"/>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rgbClr val="F38030"/>
              </a:buClr>
              <a:buSzPts val="2400"/>
              <a:buFont typeface="Arial"/>
              <a:buChar char="•"/>
            </a:pPr>
            <a:r>
              <a:rPr b="1" lang="en-US" sz="2400" u="sng">
                <a:solidFill>
                  <a:schemeClr val="dk2"/>
                </a:solidFill>
                <a:latin typeface="Cambria"/>
                <a:ea typeface="Cambria"/>
                <a:cs typeface="Cambria"/>
                <a:sym typeface="Cambria"/>
                <a:hlinkClick r:id="rId4">
                  <a:extLst>
                    <a:ext uri="{A12FA001-AC4F-418D-AE19-62706E023703}">
                      <ahyp:hlinkClr val="tx"/>
                    </a:ext>
                  </a:extLst>
                </a:hlinkClick>
              </a:rPr>
              <a:t>Meiosis</a:t>
            </a:r>
            <a:r>
              <a:rPr lang="en-US" sz="2400">
                <a:solidFill>
                  <a:srgbClr val="393B3C"/>
                </a:solidFill>
                <a:latin typeface="Cambria"/>
                <a:ea typeface="Cambria"/>
                <a:cs typeface="Cambria"/>
                <a:sym typeface="Cambria"/>
              </a:rPr>
              <a:t> is a form of nuclear division that divides one diploid cell into four haploid cells.</a:t>
            </a:r>
            <a:endParaRPr/>
          </a:p>
          <a:p>
            <a:pPr indent="-190500" lvl="0" marL="342900" marR="0" rtl="0" algn="l">
              <a:spcBef>
                <a:spcPts val="0"/>
              </a:spcBef>
              <a:spcAft>
                <a:spcPts val="0"/>
              </a:spcAft>
              <a:buClr>
                <a:schemeClr val="dk1"/>
              </a:buClr>
              <a:buSzPts val="2400"/>
              <a:buFont typeface="Arial"/>
              <a:buNone/>
            </a:pPr>
            <a:r>
              <a:t/>
            </a:r>
            <a:endParaRPr sz="2400">
              <a:solidFill>
                <a:srgbClr val="393B3C"/>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In contrast, a </a:t>
            </a:r>
            <a:r>
              <a:rPr b="1" lang="en-US" sz="2400" u="sng">
                <a:solidFill>
                  <a:schemeClr val="dk2"/>
                </a:solidFill>
                <a:latin typeface="Cambria"/>
                <a:ea typeface="Cambria"/>
                <a:cs typeface="Cambria"/>
                <a:sym typeface="Cambria"/>
                <a:hlinkClick r:id="rId5">
                  <a:extLst>
                    <a:ext uri="{A12FA001-AC4F-418D-AE19-62706E023703}">
                      <ahyp:hlinkClr val="tx"/>
                    </a:ext>
                  </a:extLst>
                </a:hlinkClick>
              </a:rPr>
              <a:t>chromatid</a:t>
            </a:r>
            <a:r>
              <a:rPr lang="en-US" sz="2400">
                <a:solidFill>
                  <a:schemeClr val="dk1"/>
                </a:solidFill>
                <a:latin typeface="Cambria"/>
                <a:ea typeface="Cambria"/>
                <a:cs typeface="Cambria"/>
                <a:sym typeface="Cambria"/>
              </a:rPr>
              <a:t> is one half of a duplicated chromosome.</a:t>
            </a:r>
            <a:r>
              <a:rPr lang="en-US" sz="2400">
                <a:solidFill>
                  <a:srgbClr val="393B3C"/>
                </a:solidFill>
                <a:latin typeface="Cambria"/>
                <a:ea typeface="Cambria"/>
                <a:cs typeface="Cambria"/>
                <a:sym typeface="Cambria"/>
              </a:rPr>
              <a:t> </a:t>
            </a:r>
            <a:endParaRPr/>
          </a:p>
          <a:p>
            <a:pPr indent="-190500" lvl="0" marL="342900" marR="0" rtl="0" algn="l">
              <a:spcBef>
                <a:spcPts val="0"/>
              </a:spcBef>
              <a:spcAft>
                <a:spcPts val="0"/>
              </a:spcAft>
              <a:buClr>
                <a:schemeClr val="dk1"/>
              </a:buClr>
              <a:buSzPts val="2400"/>
              <a:buFont typeface="Arial"/>
              <a:buNone/>
            </a:pPr>
            <a:r>
              <a:t/>
            </a:r>
            <a:endParaRPr sz="2400">
              <a:solidFill>
                <a:srgbClr val="393B3C"/>
              </a:solidFill>
              <a:latin typeface="Cambria"/>
              <a:ea typeface="Cambria"/>
              <a:cs typeface="Cambria"/>
              <a:sym typeface="Cambria"/>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17" name="Google Shape;117;p15"/>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The Process of Meiosis</a:t>
            </a:r>
            <a:br>
              <a:rPr lang="en-US"/>
            </a:br>
            <a:r>
              <a:rPr lang="en-US">
                <a:solidFill>
                  <a:srgbClr val="00B050"/>
                </a:solidFill>
              </a:rPr>
              <a:t>Cause and Effect</a:t>
            </a:r>
            <a:endParaRPr/>
          </a:p>
        </p:txBody>
      </p:sp>
      <p:sp>
        <p:nvSpPr>
          <p:cNvPr id="118" name="Google Shape;118;p15"/>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pic>
        <p:nvPicPr>
          <p:cNvPr id="119" name="Google Shape;119;p15"/>
          <p:cNvPicPr preferRelativeResize="0"/>
          <p:nvPr/>
        </p:nvPicPr>
        <p:blipFill rotWithShape="1">
          <a:blip r:embed="rId3">
            <a:alphaModFix/>
          </a:blip>
          <a:srcRect b="0" l="14768" r="17922" t="0"/>
          <a:stretch/>
        </p:blipFill>
        <p:spPr>
          <a:xfrm>
            <a:off x="146755" y="1940293"/>
            <a:ext cx="3251200" cy="3620911"/>
          </a:xfrm>
          <a:prstGeom prst="rect">
            <a:avLst/>
          </a:prstGeom>
          <a:noFill/>
          <a:ln>
            <a:noFill/>
          </a:ln>
        </p:spPr>
      </p:pic>
      <p:sp>
        <p:nvSpPr>
          <p:cNvPr id="120" name="Google Shape;120;p15"/>
          <p:cNvSpPr/>
          <p:nvPr/>
        </p:nvSpPr>
        <p:spPr>
          <a:xfrm>
            <a:off x="3476978" y="1119260"/>
            <a:ext cx="5520267" cy="526297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cap="none">
                <a:solidFill>
                  <a:srgbClr val="393B3C"/>
                </a:solidFill>
                <a:latin typeface="Cambria"/>
                <a:ea typeface="Cambria"/>
                <a:cs typeface="Cambria"/>
                <a:sym typeface="Cambria"/>
              </a:rPr>
              <a:t>EXPLAIN</a:t>
            </a:r>
            <a:endParaRPr/>
          </a:p>
          <a:p>
            <a:pPr indent="0" lvl="0" marL="0" marR="0" rtl="0" algn="l">
              <a:spcBef>
                <a:spcPts val="0"/>
              </a:spcBef>
              <a:spcAft>
                <a:spcPts val="0"/>
              </a:spcAft>
              <a:buClr>
                <a:schemeClr val="dk1"/>
              </a:buClr>
              <a:buSzPts val="2400"/>
              <a:buFont typeface="Cambria"/>
              <a:buNone/>
            </a:pPr>
            <a:r>
              <a:t/>
            </a:r>
            <a:endParaRPr b="1" sz="2400">
              <a:solidFill>
                <a:srgbClr val="393B3C"/>
              </a:solidFill>
              <a:latin typeface="Cambria"/>
              <a:ea typeface="Cambria"/>
              <a:cs typeface="Cambria"/>
              <a:sym typeface="Cambria"/>
            </a:endParaRPr>
          </a:p>
          <a:p>
            <a:pPr indent="-457200" lvl="0" marL="457200" marR="0" rtl="0" algn="l">
              <a:spcBef>
                <a:spcPts val="0"/>
              </a:spcBef>
              <a:spcAft>
                <a:spcPts val="0"/>
              </a:spcAft>
              <a:buClr>
                <a:srgbClr val="393B3C"/>
              </a:buClr>
              <a:buSzPts val="2400"/>
              <a:buFont typeface="Cambria"/>
              <a:buAutoNum type="arabicPeriod"/>
            </a:pPr>
            <a:r>
              <a:rPr b="1" lang="en-US" sz="2400">
                <a:solidFill>
                  <a:srgbClr val="393B3C"/>
                </a:solidFill>
                <a:latin typeface="Cambria"/>
                <a:ea typeface="Cambria"/>
                <a:cs typeface="Cambria"/>
                <a:sym typeface="Cambria"/>
              </a:rPr>
              <a:t>How do the arrangements of chromosomes in metaphase I and metaphase II of meiosis compare to each other and to the metaphase stage of mitosis?</a:t>
            </a:r>
            <a:br>
              <a:rPr b="1" lang="en-US" sz="2400">
                <a:solidFill>
                  <a:srgbClr val="393B3C"/>
                </a:solidFill>
                <a:latin typeface="Cambria"/>
                <a:ea typeface="Cambria"/>
                <a:cs typeface="Cambria"/>
                <a:sym typeface="Cambria"/>
              </a:rPr>
            </a:br>
            <a:endParaRPr b="1" sz="2400">
              <a:solidFill>
                <a:srgbClr val="393B3C"/>
              </a:solidFill>
              <a:latin typeface="Cambria"/>
              <a:ea typeface="Cambria"/>
              <a:cs typeface="Cambria"/>
              <a:sym typeface="Cambria"/>
            </a:endParaRPr>
          </a:p>
          <a:p>
            <a:pPr indent="-457200" lvl="0" marL="457200" marR="0" rtl="0" algn="l">
              <a:spcBef>
                <a:spcPts val="0"/>
              </a:spcBef>
              <a:spcAft>
                <a:spcPts val="0"/>
              </a:spcAft>
              <a:buClr>
                <a:srgbClr val="393B3C"/>
              </a:buClr>
              <a:buSzPts val="2400"/>
              <a:buFont typeface="Cambria"/>
              <a:buAutoNum type="arabicPeriod"/>
            </a:pPr>
            <a:r>
              <a:rPr b="1" lang="en-US" sz="2400">
                <a:solidFill>
                  <a:srgbClr val="393B3C"/>
                </a:solidFill>
                <a:latin typeface="Cambria"/>
                <a:ea typeface="Cambria"/>
                <a:cs typeface="Cambria"/>
                <a:sym typeface="Cambria"/>
              </a:rPr>
              <a:t>What are the final products of mitosis and meiosis? How does the arrangement of chromosomes during metaphase affect the genetic makeup of the final products?</a:t>
            </a:r>
            <a:endParaRPr b="1" i="0" sz="2400">
              <a:solidFill>
                <a:srgbClr val="393B3C"/>
              </a:solidFill>
              <a:latin typeface="Cambria"/>
              <a:ea typeface="Cambria"/>
              <a:cs typeface="Cambria"/>
              <a:sym typeface="Cambria"/>
            </a:endParaRPr>
          </a:p>
        </p:txBody>
      </p:sp>
      <p:pic>
        <p:nvPicPr>
          <p:cNvPr descr="A drawing of a person&#10;&#10;Description automatically generated" id="121" name="Google Shape;121;p15"/>
          <p:cNvPicPr preferRelativeResize="0"/>
          <p:nvPr/>
        </p:nvPicPr>
        <p:blipFill rotWithShape="1">
          <a:blip r:embed="rId4">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29" name="Google Shape;129;p16"/>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The Process of Meiosis</a:t>
            </a:r>
            <a:br>
              <a:rPr lang="en-US"/>
            </a:br>
            <a:r>
              <a:rPr lang="en-US">
                <a:solidFill>
                  <a:srgbClr val="0070C0"/>
                </a:solidFill>
              </a:rPr>
              <a:t>Hands-On Activity: Modeling Meiosis</a:t>
            </a:r>
            <a:endParaRPr/>
          </a:p>
        </p:txBody>
      </p:sp>
      <p:sp>
        <p:nvSpPr>
          <p:cNvPr id="130" name="Google Shape;130;p16"/>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7 Lesson 1</a:t>
            </a:r>
            <a:endParaRPr/>
          </a:p>
        </p:txBody>
      </p:sp>
      <p:pic>
        <p:nvPicPr>
          <p:cNvPr id="131" name="Google Shape;131;p16"/>
          <p:cNvPicPr preferRelativeResize="0"/>
          <p:nvPr/>
        </p:nvPicPr>
        <p:blipFill rotWithShape="1">
          <a:blip r:embed="rId3">
            <a:alphaModFix/>
          </a:blip>
          <a:srcRect b="0" l="0" r="0" t="0"/>
          <a:stretch/>
        </p:blipFill>
        <p:spPr>
          <a:xfrm>
            <a:off x="2781300" y="5435225"/>
            <a:ext cx="3581400" cy="939800"/>
          </a:xfrm>
          <a:prstGeom prst="rect">
            <a:avLst/>
          </a:prstGeom>
          <a:noFill/>
          <a:ln>
            <a:noFill/>
          </a:ln>
        </p:spPr>
      </p:pic>
      <p:sp>
        <p:nvSpPr>
          <p:cNvPr id="132" name="Google Shape;132;p16"/>
          <p:cNvSpPr/>
          <p:nvPr/>
        </p:nvSpPr>
        <p:spPr>
          <a:xfrm>
            <a:off x="457200" y="2590574"/>
            <a:ext cx="8142823" cy="1200329"/>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rgbClr val="393B3C"/>
                </a:solidFill>
                <a:latin typeface="Cambria"/>
                <a:ea typeface="Cambria"/>
                <a:cs typeface="Cambria"/>
                <a:sym typeface="Cambria"/>
              </a:rPr>
              <a:t>Make a model to illustrate how the arrangement and separation of chromosomes during meiosis causes an increase in genetic diversity.</a:t>
            </a:r>
            <a:endParaRPr b="1" sz="2400">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MH_PPT_TemplateF">
  <a:themeElements>
    <a:clrScheme name="HMH">
      <a:dk1>
        <a:srgbClr val="54585A"/>
      </a:dk1>
      <a:lt1>
        <a:srgbClr val="FFFFFF"/>
      </a:lt1>
      <a:dk2>
        <a:srgbClr val="F2A900"/>
      </a:dk2>
      <a:lt2>
        <a:srgbClr val="898D8D"/>
      </a:lt2>
      <a:accent1>
        <a:srgbClr val="6F83C1"/>
      </a:accent1>
      <a:accent2>
        <a:srgbClr val="CE3D95"/>
      </a:accent2>
      <a:accent3>
        <a:srgbClr val="00A8C8"/>
      </a:accent3>
      <a:accent4>
        <a:srgbClr val="EF4E45"/>
      </a:accent4>
      <a:accent5>
        <a:srgbClr val="B2B935"/>
      </a:accent5>
      <a:accent6>
        <a:srgbClr val="ED2C67"/>
      </a:accent6>
      <a:hlink>
        <a:srgbClr val="F48132"/>
      </a:hlink>
      <a:folHlink>
        <a:srgbClr val="72BE4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